
<file path=[Content_Types].xml><?xml version="1.0" encoding="utf-8"?>
<Types xmlns="http://schemas.openxmlformats.org/package/2006/content-types">
  <Default ContentType="application/vnd.openxmlformats-officedocument.oleObject" Extension="bin"/>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Lst>
  <p:sldSz cx="7556500" cy="10693400"/>
  <p:notesSz cx="6858000" cy="9144000"/>
  <p:embeddedFontLst>
    <p:embeddedFont>
      <p:font typeface="Canva Sans Bold" charset="1" panose="020B0803030501040103"/>
      <p:regular r:id="rId10"/>
    </p:embeddedFont>
    <p:embeddedFont>
      <p:font typeface="Canva Sans" charset="1" panose="020B0503030501040103"/>
      <p:regular r:id="rId11"/>
    </p:embeddedFont>
    <p:embeddedFont>
      <p:font typeface="Canva Sans Medium" charset="1" panose="020B0603030501040103"/>
      <p:regular r:id="rId12"/>
    </p:embeddedFont>
    <p:embeddedFont>
      <p:font typeface="TT Interphases" charset="1" panose="02000503020000020004"/>
      <p:regular r:id="rId13"/>
    </p:embeddedFont>
    <p:embeddedFont>
      <p:font typeface="TT Interphases Bold" charset="1" panose="02000803060000020004"/>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embeddings/oleObject1.bin" Type="http://schemas.openxmlformats.org/officeDocument/2006/relationships/oleObjec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5.png" Type="http://schemas.openxmlformats.org/officeDocument/2006/relationships/image"/><Relationship Id="rId4" Target="../media/image6.svg" Type="http://schemas.openxmlformats.org/officeDocument/2006/relationships/image"/><Relationship Id="rId5" Target="../media/image7.png" Type="http://schemas.openxmlformats.org/officeDocument/2006/relationships/image"/><Relationship Id="rId6" Target="../embeddings/oleObject2.bin" Type="http://schemas.openxmlformats.org/officeDocument/2006/relationships/oleObject"/><Relationship Id="rId7" Target="../media/image8.png" Type="http://schemas.openxmlformats.org/officeDocument/2006/relationships/image"/><Relationship Id="rId8" Target="../media/image9.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10.png" Type="http://schemas.openxmlformats.org/officeDocument/2006/relationships/image"/><Relationship Id="rId4" Target="../embeddings/oleObject3.bin" Type="http://schemas.openxmlformats.org/officeDocument/2006/relationships/oleObject"/><Relationship Id="rId5" Target="../media/image11.png" Type="http://schemas.openxmlformats.org/officeDocument/2006/relationships/image"/><Relationship Id="rId6" Target="../media/image12.svg" Type="http://schemas.openxmlformats.org/officeDocument/2006/relationships/image"/></Relationships>
</file>

<file path=ppt/slides/slide1.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rot="0">
            <a:off x="756000" y="698850"/>
            <a:ext cx="5954464" cy="514350"/>
          </a:xfrm>
          <a:prstGeom prst="rect">
            <a:avLst/>
          </a:prstGeom>
        </p:spPr>
        <p:txBody>
          <a:bodyPr anchor="t" rtlCol="false" tIns="0" lIns="0" bIns="0" rIns="0">
            <a:spAutoFit/>
          </a:bodyPr>
          <a:lstStyle/>
          <a:p>
            <a:pPr algn="l">
              <a:lnSpc>
                <a:spcPts val="4200"/>
              </a:lnSpc>
            </a:pPr>
            <a:r>
              <a:rPr lang="en-US" sz="3000" b="true">
                <a:solidFill>
                  <a:srgbClr val="000000"/>
                </a:solidFill>
                <a:latin typeface="Canva Sans Bold"/>
                <a:ea typeface="Canva Sans Bold"/>
                <a:cs typeface="Canva Sans Bold"/>
                <a:sym typeface="Canva Sans Bold"/>
              </a:rPr>
              <a:t>Planung eine Exkursion in Berlin</a:t>
            </a:r>
          </a:p>
        </p:txBody>
      </p:sp>
      <p:sp>
        <p:nvSpPr>
          <p:cNvPr name="TextBox 3" id="3"/>
          <p:cNvSpPr txBox="true"/>
          <p:nvPr/>
        </p:nvSpPr>
        <p:spPr>
          <a:xfrm rot="0">
            <a:off x="756000" y="1165575"/>
            <a:ext cx="6183285" cy="349250"/>
          </a:xfrm>
          <a:prstGeom prst="rect">
            <a:avLst/>
          </a:prstGeom>
        </p:spPr>
        <p:txBody>
          <a:bodyPr anchor="t" rtlCol="false" tIns="0" lIns="0" bIns="0" rIns="0">
            <a:spAutoFit/>
          </a:bodyPr>
          <a:lstStyle/>
          <a:p>
            <a:pPr algn="l">
              <a:lnSpc>
                <a:spcPts val="2800"/>
              </a:lnSpc>
            </a:pPr>
            <a:r>
              <a:rPr lang="en-US" sz="2000" b="true">
                <a:solidFill>
                  <a:srgbClr val="000000"/>
                </a:solidFill>
                <a:latin typeface="Canva Sans Bold"/>
                <a:ea typeface="Canva Sans Bold"/>
                <a:cs typeface="Canva Sans Bold"/>
                <a:sym typeface="Canva Sans Bold"/>
              </a:rPr>
              <a:t>Klasse 8-12</a:t>
            </a:r>
          </a:p>
        </p:txBody>
      </p:sp>
      <p:sp>
        <p:nvSpPr>
          <p:cNvPr name="TextBox 4" id="4"/>
          <p:cNvSpPr txBox="true"/>
          <p:nvPr/>
        </p:nvSpPr>
        <p:spPr>
          <a:xfrm rot="0">
            <a:off x="756000" y="1780367"/>
            <a:ext cx="1204912" cy="349250"/>
          </a:xfrm>
          <a:prstGeom prst="rect">
            <a:avLst/>
          </a:prstGeom>
        </p:spPr>
        <p:txBody>
          <a:bodyPr anchor="t" rtlCol="false" tIns="0" lIns="0" bIns="0" rIns="0">
            <a:spAutoFit/>
          </a:bodyPr>
          <a:lstStyle/>
          <a:p>
            <a:pPr algn="l">
              <a:lnSpc>
                <a:spcPts val="2800"/>
              </a:lnSpc>
            </a:pPr>
            <a:r>
              <a:rPr lang="en-US" sz="2000" b="true">
                <a:solidFill>
                  <a:srgbClr val="000000"/>
                </a:solidFill>
                <a:latin typeface="Canva Sans Bold"/>
                <a:ea typeface="Canva Sans Bold"/>
                <a:cs typeface="Canva Sans Bold"/>
                <a:sym typeface="Canva Sans Bold"/>
              </a:rPr>
              <a:t>Lernziele:</a:t>
            </a:r>
          </a:p>
        </p:txBody>
      </p:sp>
      <p:sp>
        <p:nvSpPr>
          <p:cNvPr name="TextBox 5" id="5"/>
          <p:cNvSpPr txBox="true"/>
          <p:nvPr/>
        </p:nvSpPr>
        <p:spPr>
          <a:xfrm rot="0">
            <a:off x="756000" y="2207733"/>
            <a:ext cx="6048000" cy="5160720"/>
          </a:xfrm>
          <a:prstGeom prst="rect">
            <a:avLst/>
          </a:prstGeom>
        </p:spPr>
        <p:txBody>
          <a:bodyPr anchor="t" rtlCol="false" tIns="0" lIns="0" bIns="0" rIns="0">
            <a:spAutoFit/>
          </a:bodyPr>
          <a:lstStyle/>
          <a:p>
            <a:pPr algn="just" marL="258444" indent="-129222" lvl="1">
              <a:lnSpc>
                <a:spcPts val="1675"/>
              </a:lnSpc>
              <a:buFont typeface="Arial"/>
              <a:buChar char="•"/>
            </a:pPr>
            <a:r>
              <a:rPr lang="en-US" sz="1197">
                <a:solidFill>
                  <a:srgbClr val="000000"/>
                </a:solidFill>
                <a:latin typeface="Canva Sans"/>
                <a:ea typeface="Canva Sans"/>
                <a:cs typeface="Canva Sans"/>
                <a:sym typeface="Canva Sans"/>
              </a:rPr>
              <a:t>Die Schülerinnen und Schüler übernehmen eigenständig Planungs- und Organisationsaufgaben im Rahmen von realen Exkursionen (KLP, NRW, SI, HK2) </a:t>
            </a:r>
          </a:p>
          <a:p>
            <a:pPr algn="just" marL="258444" indent="-129222" lvl="1">
              <a:lnSpc>
                <a:spcPts val="1675"/>
              </a:lnSpc>
              <a:buFont typeface="Arial"/>
              <a:buChar char="•"/>
            </a:pPr>
            <a:r>
              <a:rPr lang="en-US" sz="1197">
                <a:solidFill>
                  <a:srgbClr val="000000"/>
                </a:solidFill>
                <a:latin typeface="Canva Sans"/>
                <a:ea typeface="Canva Sans"/>
                <a:cs typeface="Canva Sans"/>
                <a:sym typeface="Canva Sans"/>
              </a:rPr>
              <a:t>Die Schülerinnen und Schüler orientieren sich unmittelbar vor Ort und mittelbar mithilfe von Karten, Gradnetzangaben und mit web- bzw. GPS-basierten Anwendungen (KLP, NRW, SI, MK1) </a:t>
            </a:r>
          </a:p>
          <a:p>
            <a:pPr algn="just">
              <a:lnSpc>
                <a:spcPts val="1675"/>
              </a:lnSpc>
            </a:pPr>
          </a:p>
          <a:p>
            <a:pPr algn="just">
              <a:lnSpc>
                <a:spcPts val="2800"/>
              </a:lnSpc>
            </a:pPr>
            <a:r>
              <a:rPr lang="en-US" sz="2000" b="true">
                <a:solidFill>
                  <a:srgbClr val="000000"/>
                </a:solidFill>
                <a:latin typeface="Canva Sans Bold"/>
                <a:ea typeface="Canva Sans Bold"/>
                <a:cs typeface="Canva Sans Bold"/>
                <a:sym typeface="Canva Sans Bold"/>
              </a:rPr>
              <a:t>Beschreibung der Unterrichtseinheit:</a:t>
            </a:r>
          </a:p>
          <a:p>
            <a:pPr algn="just">
              <a:lnSpc>
                <a:spcPts val="1675"/>
              </a:lnSpc>
            </a:pPr>
            <a:r>
              <a:rPr lang="en-US" sz="1197">
                <a:solidFill>
                  <a:srgbClr val="000000"/>
                </a:solidFill>
                <a:latin typeface="Canva Sans"/>
                <a:ea typeface="Canva Sans"/>
                <a:cs typeface="Canva Sans"/>
                <a:sym typeface="Canva Sans"/>
              </a:rPr>
              <a:t>In dieser Unterrichtseinheit planen die Schüler:innen kooperativ eine digitale, interaktive Exkursion mit Hilfe der GeoGami-App. Mit Hilfe dieser erstellen die Lernenden eine Exkursion, die andere Schüler:innen-Gruppen durch die Route leitet, an ausgewählten Orten Aufgaben stellt und gleichzeitig die Orientierung mit Karte und GPS fördert. Die Exkursion kann je nach Fach oder Ziel variieren. Beispiele wären eine stadtgeografische Tour, eine biologisch-ökologische Erkundung eines Parks oder, wie in diesem Fall, eine Besichtigung der Sehenswürdigkeiten von Berlin auf einer Klassenfahrt.  </a:t>
            </a:r>
          </a:p>
          <a:p>
            <a:pPr algn="just">
              <a:lnSpc>
                <a:spcPts val="1675"/>
              </a:lnSpc>
            </a:pPr>
            <a:r>
              <a:rPr lang="en-US" sz="1197">
                <a:solidFill>
                  <a:srgbClr val="000000"/>
                </a:solidFill>
                <a:latin typeface="Canva Sans"/>
                <a:ea typeface="Canva Sans"/>
                <a:cs typeface="Canva Sans"/>
                <a:sym typeface="Canva Sans"/>
              </a:rPr>
              <a:t>In der ersten Phase der Unterrichtseinheit planen die Schüler:innen kooperativ die Route und die Aufgabe vor Ort. Hierbei nutzen sie Informationen zu den einzelnen Standorten, welche von der Lehrperson bereitgestellt oder zuvor in Referaten erarbeitet werden. In der zweiten Phase führen sie eine Exkursion einer anderen Gruppe durch, dokumentieren ihre Ergebnisse, geben Feedback und reflektieren anschließend ihre fachlichen und orientierungsbezogenen Erfahrungen, sowie ihre eigene Planungskompetenz.  </a:t>
            </a:r>
          </a:p>
          <a:p>
            <a:pPr algn="just">
              <a:lnSpc>
                <a:spcPts val="1675"/>
              </a:lnSpc>
            </a:pPr>
          </a:p>
          <a:p>
            <a:pPr algn="just">
              <a:lnSpc>
                <a:spcPts val="1675"/>
              </a:lnSpc>
              <a:spcBef>
                <a:spcPct val="0"/>
              </a:spcBef>
            </a:pP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AutoShape 2" id="2"/>
          <p:cNvSpPr/>
          <p:nvPr/>
        </p:nvSpPr>
        <p:spPr>
          <a:xfrm rot="0">
            <a:off x="0" y="341415"/>
            <a:ext cx="7560000" cy="2268000"/>
          </a:xfrm>
          <a:prstGeom prst="rect">
            <a:avLst/>
          </a:prstGeom>
          <a:solidFill>
            <a:srgbClr val="FFFFFF"/>
          </a:solidFill>
        </p:spPr>
      </p:sp>
      <p:grpSp>
        <p:nvGrpSpPr>
          <p:cNvPr name="Group 3" id="3"/>
          <p:cNvGrpSpPr/>
          <p:nvPr/>
        </p:nvGrpSpPr>
        <p:grpSpPr>
          <a:xfrm rot="0">
            <a:off x="5329800" y="0"/>
            <a:ext cx="2192400" cy="2571615"/>
            <a:chOff x="0" y="0"/>
            <a:chExt cx="2709333" cy="3177961"/>
          </a:xfrm>
        </p:grpSpPr>
        <p:sp>
          <p:nvSpPr>
            <p:cNvPr name="Freeform 4" id="4"/>
            <p:cNvSpPr/>
            <p:nvPr/>
          </p:nvSpPr>
          <p:spPr>
            <a:xfrm flipH="false" flipV="false" rot="0">
              <a:off x="0" y="0"/>
              <a:ext cx="2709333" cy="3177961"/>
            </a:xfrm>
            <a:custGeom>
              <a:avLst/>
              <a:gdLst/>
              <a:ahLst/>
              <a:cxnLst/>
              <a:rect r="r" b="b" t="t" l="l"/>
              <a:pathLst>
                <a:path h="3177961" w="2709333">
                  <a:moveTo>
                    <a:pt x="105938" y="0"/>
                  </a:moveTo>
                  <a:lnTo>
                    <a:pt x="2603396" y="0"/>
                  </a:lnTo>
                  <a:cubicBezTo>
                    <a:pt x="2631492" y="0"/>
                    <a:pt x="2658438" y="11161"/>
                    <a:pt x="2678305" y="31028"/>
                  </a:cubicBezTo>
                  <a:cubicBezTo>
                    <a:pt x="2698172" y="50896"/>
                    <a:pt x="2709333" y="77841"/>
                    <a:pt x="2709333" y="105938"/>
                  </a:cubicBezTo>
                  <a:lnTo>
                    <a:pt x="2709333" y="3072024"/>
                  </a:lnTo>
                  <a:cubicBezTo>
                    <a:pt x="2709333" y="3100120"/>
                    <a:pt x="2698172" y="3127066"/>
                    <a:pt x="2678305" y="3146933"/>
                  </a:cubicBezTo>
                  <a:cubicBezTo>
                    <a:pt x="2658438" y="3166800"/>
                    <a:pt x="2631492" y="3177961"/>
                    <a:pt x="2603396" y="3177961"/>
                  </a:cubicBezTo>
                  <a:lnTo>
                    <a:pt x="105938" y="3177961"/>
                  </a:lnTo>
                  <a:cubicBezTo>
                    <a:pt x="77841" y="3177961"/>
                    <a:pt x="50896" y="3166800"/>
                    <a:pt x="31028" y="3146933"/>
                  </a:cubicBezTo>
                  <a:cubicBezTo>
                    <a:pt x="11161" y="3127066"/>
                    <a:pt x="0" y="3100120"/>
                    <a:pt x="0" y="3072024"/>
                  </a:cubicBezTo>
                  <a:lnTo>
                    <a:pt x="0" y="105938"/>
                  </a:lnTo>
                  <a:cubicBezTo>
                    <a:pt x="0" y="77841"/>
                    <a:pt x="11161" y="50896"/>
                    <a:pt x="31028" y="31028"/>
                  </a:cubicBezTo>
                  <a:cubicBezTo>
                    <a:pt x="50896" y="11161"/>
                    <a:pt x="77841" y="0"/>
                    <a:pt x="105938" y="0"/>
                  </a:cubicBezTo>
                  <a:close/>
                </a:path>
              </a:pathLst>
            </a:custGeom>
            <a:solidFill>
              <a:srgbClr val="D9D9D9"/>
            </a:solidFill>
            <a:ln cap="rnd">
              <a:noFill/>
              <a:prstDash val="solid"/>
              <a:round/>
            </a:ln>
          </p:spPr>
        </p:sp>
        <p:sp>
          <p:nvSpPr>
            <p:cNvPr name="TextBox 5" id="5"/>
            <p:cNvSpPr txBox="true"/>
            <p:nvPr/>
          </p:nvSpPr>
          <p:spPr>
            <a:xfrm>
              <a:off x="0" y="-285750"/>
              <a:ext cx="2709333" cy="3463711"/>
            </a:xfrm>
            <a:prstGeom prst="rect">
              <a:avLst/>
            </a:prstGeom>
          </p:spPr>
          <p:txBody>
            <a:bodyPr anchor="ctr" rtlCol="false" tIns="50800" lIns="50800" bIns="50800" rIns="50800"/>
            <a:lstStyle/>
            <a:p>
              <a:pPr algn="ctr" marL="0" indent="0" lvl="0">
                <a:lnSpc>
                  <a:spcPts val="20932"/>
                </a:lnSpc>
                <a:spcBef>
                  <a:spcPct val="0"/>
                </a:spcBef>
              </a:pPr>
            </a:p>
          </p:txBody>
        </p:sp>
      </p:grpSp>
      <p:grpSp>
        <p:nvGrpSpPr>
          <p:cNvPr name="Group 6" id="6"/>
          <p:cNvGrpSpPr/>
          <p:nvPr/>
        </p:nvGrpSpPr>
        <p:grpSpPr>
          <a:xfrm rot="0">
            <a:off x="37800" y="1966815"/>
            <a:ext cx="5254200" cy="604800"/>
            <a:chOff x="0" y="0"/>
            <a:chExt cx="6276622" cy="722489"/>
          </a:xfrm>
        </p:grpSpPr>
        <p:sp>
          <p:nvSpPr>
            <p:cNvPr name="Freeform 7" id="7"/>
            <p:cNvSpPr/>
            <p:nvPr/>
          </p:nvSpPr>
          <p:spPr>
            <a:xfrm flipH="false" flipV="false" rot="0">
              <a:off x="0" y="0"/>
              <a:ext cx="6276622" cy="722489"/>
            </a:xfrm>
            <a:custGeom>
              <a:avLst/>
              <a:gdLst/>
              <a:ahLst/>
              <a:cxnLst/>
              <a:rect r="r" b="b" t="t" l="l"/>
              <a:pathLst>
                <a:path h="722489" w="6276622">
                  <a:moveTo>
                    <a:pt x="44204" y="0"/>
                  </a:moveTo>
                  <a:lnTo>
                    <a:pt x="6232418" y="0"/>
                  </a:lnTo>
                  <a:cubicBezTo>
                    <a:pt x="6256831" y="0"/>
                    <a:pt x="6276622" y="19791"/>
                    <a:pt x="6276622" y="44204"/>
                  </a:cubicBezTo>
                  <a:lnTo>
                    <a:pt x="6276622" y="678285"/>
                  </a:lnTo>
                  <a:cubicBezTo>
                    <a:pt x="6276622" y="702698"/>
                    <a:pt x="6256831" y="722489"/>
                    <a:pt x="6232418" y="722489"/>
                  </a:cubicBezTo>
                  <a:lnTo>
                    <a:pt x="44204" y="722489"/>
                  </a:lnTo>
                  <a:cubicBezTo>
                    <a:pt x="19791" y="722489"/>
                    <a:pt x="0" y="702698"/>
                    <a:pt x="0" y="678285"/>
                  </a:cubicBezTo>
                  <a:lnTo>
                    <a:pt x="0" y="44204"/>
                  </a:lnTo>
                  <a:cubicBezTo>
                    <a:pt x="0" y="19791"/>
                    <a:pt x="19791" y="0"/>
                    <a:pt x="44204" y="0"/>
                  </a:cubicBezTo>
                  <a:close/>
                </a:path>
              </a:pathLst>
            </a:custGeom>
            <a:solidFill>
              <a:srgbClr val="000000"/>
            </a:solidFill>
          </p:spPr>
        </p:sp>
        <p:sp>
          <p:nvSpPr>
            <p:cNvPr name="TextBox 8" id="8"/>
            <p:cNvSpPr txBox="true"/>
            <p:nvPr/>
          </p:nvSpPr>
          <p:spPr>
            <a:xfrm>
              <a:off x="0" y="-19050"/>
              <a:ext cx="6276622" cy="741539"/>
            </a:xfrm>
            <a:prstGeom prst="rect">
              <a:avLst/>
            </a:prstGeom>
          </p:spPr>
          <p:txBody>
            <a:bodyPr anchor="ctr" rtlCol="false" tIns="50800" lIns="50800" bIns="50800" rIns="50800"/>
            <a:lstStyle/>
            <a:p>
              <a:pPr algn="ctr">
                <a:lnSpc>
                  <a:spcPts val="1540"/>
                </a:lnSpc>
                <a:spcBef>
                  <a:spcPct val="0"/>
                </a:spcBef>
              </a:pPr>
            </a:p>
          </p:txBody>
        </p:sp>
      </p:grpSp>
      <p:grpSp>
        <p:nvGrpSpPr>
          <p:cNvPr name="Group 9" id="9"/>
          <p:cNvGrpSpPr/>
          <p:nvPr/>
        </p:nvGrpSpPr>
        <p:grpSpPr>
          <a:xfrm rot="0">
            <a:off x="37800" y="0"/>
            <a:ext cx="5254200" cy="1929015"/>
            <a:chOff x="0" y="0"/>
            <a:chExt cx="6276622" cy="2304385"/>
          </a:xfrm>
        </p:grpSpPr>
        <p:sp>
          <p:nvSpPr>
            <p:cNvPr name="Freeform 10" id="10"/>
            <p:cNvSpPr/>
            <p:nvPr/>
          </p:nvSpPr>
          <p:spPr>
            <a:xfrm flipH="false" flipV="false" rot="0">
              <a:off x="0" y="0"/>
              <a:ext cx="6276622" cy="2304385"/>
            </a:xfrm>
            <a:custGeom>
              <a:avLst/>
              <a:gdLst/>
              <a:ahLst/>
              <a:cxnLst/>
              <a:rect r="r" b="b" t="t" l="l"/>
              <a:pathLst>
                <a:path h="2304385" w="6276622">
                  <a:moveTo>
                    <a:pt x="44204" y="0"/>
                  </a:moveTo>
                  <a:lnTo>
                    <a:pt x="6232418" y="0"/>
                  </a:lnTo>
                  <a:cubicBezTo>
                    <a:pt x="6256831" y="0"/>
                    <a:pt x="6276622" y="19791"/>
                    <a:pt x="6276622" y="44204"/>
                  </a:cubicBezTo>
                  <a:lnTo>
                    <a:pt x="6276622" y="2260181"/>
                  </a:lnTo>
                  <a:cubicBezTo>
                    <a:pt x="6276622" y="2284594"/>
                    <a:pt x="6256831" y="2304385"/>
                    <a:pt x="6232418" y="2304385"/>
                  </a:cubicBezTo>
                  <a:lnTo>
                    <a:pt x="44204" y="2304385"/>
                  </a:lnTo>
                  <a:cubicBezTo>
                    <a:pt x="19791" y="2304385"/>
                    <a:pt x="0" y="2284594"/>
                    <a:pt x="0" y="2260181"/>
                  </a:cubicBezTo>
                  <a:lnTo>
                    <a:pt x="0" y="44204"/>
                  </a:lnTo>
                  <a:cubicBezTo>
                    <a:pt x="0" y="19791"/>
                    <a:pt x="19791" y="0"/>
                    <a:pt x="44204" y="0"/>
                  </a:cubicBezTo>
                  <a:close/>
                </a:path>
              </a:pathLst>
            </a:custGeom>
            <a:solidFill>
              <a:srgbClr val="A6D9F6"/>
            </a:solidFill>
          </p:spPr>
        </p:sp>
        <p:sp>
          <p:nvSpPr>
            <p:cNvPr name="TextBox 11" id="11"/>
            <p:cNvSpPr txBox="true"/>
            <p:nvPr/>
          </p:nvSpPr>
          <p:spPr>
            <a:xfrm>
              <a:off x="0" y="-19050"/>
              <a:ext cx="6276622" cy="2323435"/>
            </a:xfrm>
            <a:prstGeom prst="rect">
              <a:avLst/>
            </a:prstGeom>
          </p:spPr>
          <p:txBody>
            <a:bodyPr anchor="ctr" rtlCol="false" tIns="50800" lIns="50800" bIns="50800" rIns="50800"/>
            <a:lstStyle/>
            <a:p>
              <a:pPr algn="ctr" marL="237491" indent="-118745" lvl="1">
                <a:lnSpc>
                  <a:spcPts val="1540"/>
                </a:lnSpc>
                <a:buFont typeface="Arial"/>
                <a:buChar char="•"/>
              </a:pPr>
            </a:p>
          </p:txBody>
        </p:sp>
      </p:grpSp>
      <p:sp>
        <p:nvSpPr>
          <p:cNvPr name="Freeform 12" id="12"/>
          <p:cNvSpPr/>
          <p:nvPr/>
        </p:nvSpPr>
        <p:spPr>
          <a:xfrm flipH="false" flipV="false" rot="0">
            <a:off x="290967" y="453600"/>
            <a:ext cx="302400" cy="302400"/>
          </a:xfrm>
          <a:custGeom>
            <a:avLst/>
            <a:gdLst/>
            <a:ahLst/>
            <a:cxnLst/>
            <a:rect r="r" b="b" t="t" l="l"/>
            <a:pathLst>
              <a:path h="302400" w="302400">
                <a:moveTo>
                  <a:pt x="0" y="0"/>
                </a:moveTo>
                <a:lnTo>
                  <a:pt x="302400" y="0"/>
                </a:lnTo>
                <a:lnTo>
                  <a:pt x="302400" y="302400"/>
                </a:lnTo>
                <a:lnTo>
                  <a:pt x="0" y="3024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a:ln cap="sq">
            <a:noFill/>
            <a:prstDash val="solid"/>
            <a:miter/>
          </a:ln>
        </p:spPr>
      </p:sp>
      <p:sp>
        <p:nvSpPr>
          <p:cNvPr name="Freeform 13" id="13"/>
          <p:cNvSpPr/>
          <p:nvPr/>
        </p:nvSpPr>
        <p:spPr>
          <a:xfrm flipH="false" flipV="false" rot="0">
            <a:off x="5454540" y="341415"/>
            <a:ext cx="2067660" cy="1946803"/>
          </a:xfrm>
          <a:custGeom>
            <a:avLst/>
            <a:gdLst/>
            <a:ahLst/>
            <a:cxnLst/>
            <a:rect r="r" b="b" t="t" l="l"/>
            <a:pathLst>
              <a:path h="1946803" w="2067660">
                <a:moveTo>
                  <a:pt x="0" y="0"/>
                </a:moveTo>
                <a:lnTo>
                  <a:pt x="2067660" y="0"/>
                </a:lnTo>
                <a:lnTo>
                  <a:pt x="2067660" y="1946803"/>
                </a:lnTo>
                <a:lnTo>
                  <a:pt x="0" y="1946803"/>
                </a:lnTo>
                <a:lnTo>
                  <a:pt x="0" y="0"/>
                </a:lnTo>
                <a:close/>
              </a:path>
            </a:pathLst>
          </a:custGeom>
          <a:blipFill>
            <a:blip r:embed="rId4"/>
            <a:stretch>
              <a:fillRect l="0" t="-16274" r="-331256" b="-45752"/>
            </a:stretch>
          </a:blipFill>
        </p:spPr>
      </p:sp>
      <p:graphicFrame>
        <p:nvGraphicFramePr>
          <p:cNvPr name="Object 14" id="14"/>
          <p:cNvGraphicFramePr/>
          <p:nvPr/>
        </p:nvGraphicFramePr>
        <p:xfrm>
          <a:off x="756000" y="4485740"/>
          <a:ext cx="6426000" cy="9088200"/>
        </p:xfrm>
        <a:graphic>
          <a:graphicData uri="http://schemas.openxmlformats.org/presentationml/2006/ole">
            <p:oleObj imgW="8229600" imgH="10896600" r:id="rId6" progId="Excel.Sheet.12" name="Worksheet">
              <p:embed/>
              <p:pic>
                <p:nvPicPr>
                  <p:cNvPr name="" id="0"/>
                  <p:cNvPicPr/>
                  <p:nvPr/>
                </p:nvPicPr>
                <p:blipFill>
                  <a:blip r:embed="rId5"/>
                  <a:stretch>
                    <a:fillRect/>
                  </a:stretch>
                </p:blipFill>
                <p:spPr>
                  <a:xfrm>
                    <a:off x="1270000" y="1270000"/>
                    <a:ext cx="1270000" cy="1270000"/>
                  </a:xfrm>
                  <a:prstGeom prst="rect"/>
                </p:spPr>
              </p:pic>
            </p:oleObj>
          </a:graphicData>
        </a:graphic>
      </p:graphicFrame>
      <p:grpSp>
        <p:nvGrpSpPr>
          <p:cNvPr name="Group 15" id="15"/>
          <p:cNvGrpSpPr/>
          <p:nvPr/>
        </p:nvGrpSpPr>
        <p:grpSpPr>
          <a:xfrm rot="0">
            <a:off x="756000" y="8035917"/>
            <a:ext cx="6048000" cy="2293666"/>
            <a:chOff x="0" y="0"/>
            <a:chExt cx="2167467" cy="821998"/>
          </a:xfrm>
        </p:grpSpPr>
        <p:sp>
          <p:nvSpPr>
            <p:cNvPr name="Freeform 16" id="16"/>
            <p:cNvSpPr/>
            <p:nvPr/>
          </p:nvSpPr>
          <p:spPr>
            <a:xfrm flipH="false" flipV="false" rot="0">
              <a:off x="0" y="0"/>
              <a:ext cx="2167467" cy="821998"/>
            </a:xfrm>
            <a:custGeom>
              <a:avLst/>
              <a:gdLst/>
              <a:ahLst/>
              <a:cxnLst/>
              <a:rect r="r" b="b" t="t" l="l"/>
              <a:pathLst>
                <a:path h="821998" w="2167467">
                  <a:moveTo>
                    <a:pt x="47363" y="0"/>
                  </a:moveTo>
                  <a:lnTo>
                    <a:pt x="2120104" y="0"/>
                  </a:lnTo>
                  <a:cubicBezTo>
                    <a:pt x="2146262" y="0"/>
                    <a:pt x="2167467" y="21205"/>
                    <a:pt x="2167467" y="47363"/>
                  </a:cubicBezTo>
                  <a:lnTo>
                    <a:pt x="2167467" y="774635"/>
                  </a:lnTo>
                  <a:cubicBezTo>
                    <a:pt x="2167467" y="800793"/>
                    <a:pt x="2146262" y="821998"/>
                    <a:pt x="2120104" y="821998"/>
                  </a:cubicBezTo>
                  <a:lnTo>
                    <a:pt x="47363" y="821998"/>
                  </a:lnTo>
                  <a:cubicBezTo>
                    <a:pt x="34802" y="821998"/>
                    <a:pt x="22755" y="817008"/>
                    <a:pt x="13872" y="808126"/>
                  </a:cubicBezTo>
                  <a:cubicBezTo>
                    <a:pt x="4990" y="799244"/>
                    <a:pt x="0" y="787197"/>
                    <a:pt x="0" y="774635"/>
                  </a:cubicBezTo>
                  <a:lnTo>
                    <a:pt x="0" y="47363"/>
                  </a:lnTo>
                  <a:cubicBezTo>
                    <a:pt x="0" y="21205"/>
                    <a:pt x="21205" y="0"/>
                    <a:pt x="47363" y="0"/>
                  </a:cubicBezTo>
                  <a:close/>
                </a:path>
              </a:pathLst>
            </a:custGeom>
            <a:solidFill>
              <a:srgbClr val="A6D9F6"/>
            </a:solidFill>
          </p:spPr>
        </p:sp>
        <p:sp>
          <p:nvSpPr>
            <p:cNvPr name="TextBox 17" id="17"/>
            <p:cNvSpPr txBox="true"/>
            <p:nvPr/>
          </p:nvSpPr>
          <p:spPr>
            <a:xfrm>
              <a:off x="0" y="-28575"/>
              <a:ext cx="2167467" cy="850573"/>
            </a:xfrm>
            <a:prstGeom prst="rect">
              <a:avLst/>
            </a:prstGeom>
          </p:spPr>
          <p:txBody>
            <a:bodyPr anchor="t" rtlCol="false" tIns="203200" lIns="203200" bIns="203200" rIns="203200"/>
            <a:lstStyle/>
            <a:p>
              <a:pPr algn="l">
                <a:lnSpc>
                  <a:spcPts val="1959"/>
                </a:lnSpc>
              </a:pPr>
              <a:r>
                <a:rPr lang="en-US" sz="1399" spc="30" b="true">
                  <a:solidFill>
                    <a:srgbClr val="000000"/>
                  </a:solidFill>
                  <a:latin typeface="Canva Sans Bold"/>
                  <a:ea typeface="Canva Sans Bold"/>
                  <a:cs typeface="Canva Sans Bold"/>
                  <a:sym typeface="Canva Sans Bold"/>
                </a:rPr>
                <a:t>Tipps: </a:t>
              </a:r>
            </a:p>
            <a:p>
              <a:pPr algn="l">
                <a:lnSpc>
                  <a:spcPts val="1679"/>
                </a:lnSpc>
              </a:pPr>
              <a:r>
                <a:rPr lang="en-US" sz="1200" spc="26">
                  <a:solidFill>
                    <a:srgbClr val="000000"/>
                  </a:solidFill>
                  <a:latin typeface="Canva Sans"/>
                  <a:ea typeface="Canva Sans"/>
                  <a:cs typeface="Canva Sans"/>
                  <a:sym typeface="Canva Sans"/>
                </a:rPr>
                <a:t>Mögliche Sehenswürdigkeiten sind: Alexanderplatz, Berliner Dom, Brandenburger Tor, Reichstag, Museumsinsel</a:t>
              </a:r>
            </a:p>
            <a:p>
              <a:pPr algn="l">
                <a:lnSpc>
                  <a:spcPts val="1679"/>
                </a:lnSpc>
              </a:pPr>
              <a:r>
                <a:rPr lang="en-US" sz="1200">
                  <a:solidFill>
                    <a:srgbClr val="000000"/>
                  </a:solidFill>
                  <a:latin typeface="Canva Sans"/>
                  <a:ea typeface="Canva Sans"/>
                  <a:cs typeface="Canva Sans"/>
                  <a:sym typeface="Canva Sans"/>
                </a:rPr>
                <a:t>Stellt euch folgende Fragen bei der Planung der Exkursion: </a:t>
              </a:r>
            </a:p>
            <a:p>
              <a:pPr algn="l" marL="259080" indent="-129540" lvl="1">
                <a:lnSpc>
                  <a:spcPts val="1679"/>
                </a:lnSpc>
                <a:buFont typeface="Arial"/>
                <a:buChar char="•"/>
              </a:pPr>
              <a:r>
                <a:rPr lang="en-US" sz="1200">
                  <a:solidFill>
                    <a:srgbClr val="000000"/>
                  </a:solidFill>
                  <a:latin typeface="Canva Sans"/>
                  <a:ea typeface="Canva Sans"/>
                  <a:cs typeface="Canva Sans"/>
                  <a:sym typeface="Canva Sans"/>
                </a:rPr>
                <a:t>Welche Sehenswürdigkeiten, die ihr im Unterricht kennerlernt habe, sind besonders interessant für euch gewesen? Wobei fallen euch passende Aufgaben zu den Sehenswürdigkeiten ein? </a:t>
              </a:r>
            </a:p>
            <a:p>
              <a:pPr algn="l" marL="259080" indent="-129540" lvl="1">
                <a:lnSpc>
                  <a:spcPts val="1679"/>
                </a:lnSpc>
                <a:buFont typeface="Arial"/>
                <a:buChar char="•"/>
              </a:pPr>
              <a:r>
                <a:rPr lang="en-US" sz="1200">
                  <a:solidFill>
                    <a:srgbClr val="000000"/>
                  </a:solidFill>
                  <a:latin typeface="Canva Sans"/>
                  <a:ea typeface="Canva Sans"/>
                  <a:cs typeface="Canva Sans"/>
                  <a:sym typeface="Canva Sans"/>
                </a:rPr>
                <a:t>Ist es besser mehr Sehenswürdigkeiten zu sehen oder 1-2 besondere aber dafür mehr zu laufen?</a:t>
              </a:r>
            </a:p>
          </p:txBody>
        </p:sp>
      </p:grpSp>
      <p:sp>
        <p:nvSpPr>
          <p:cNvPr name="TextBox 18" id="18"/>
          <p:cNvSpPr txBox="true"/>
          <p:nvPr/>
        </p:nvSpPr>
        <p:spPr>
          <a:xfrm rot="0">
            <a:off x="793800" y="493152"/>
            <a:ext cx="4221000" cy="1018263"/>
          </a:xfrm>
          <a:prstGeom prst="rect">
            <a:avLst/>
          </a:prstGeom>
        </p:spPr>
        <p:txBody>
          <a:bodyPr anchor="t" rtlCol="false" tIns="0" lIns="0" bIns="0" rIns="0">
            <a:spAutoFit/>
          </a:bodyPr>
          <a:lstStyle/>
          <a:p>
            <a:pPr algn="l">
              <a:lnSpc>
                <a:spcPts val="4045"/>
              </a:lnSpc>
            </a:pPr>
            <a:r>
              <a:rPr lang="en-US" sz="3678" spc="-55" b="true">
                <a:solidFill>
                  <a:srgbClr val="000000"/>
                </a:solidFill>
                <a:latin typeface="Canva Sans Medium"/>
                <a:ea typeface="Canva Sans Medium"/>
                <a:cs typeface="Canva Sans Medium"/>
                <a:sym typeface="Canva Sans Medium"/>
              </a:rPr>
              <a:t>Planung einer Exkursion in Berlin</a:t>
            </a:r>
          </a:p>
        </p:txBody>
      </p:sp>
      <p:sp>
        <p:nvSpPr>
          <p:cNvPr name="TextBox 19" id="19"/>
          <p:cNvSpPr txBox="true"/>
          <p:nvPr/>
        </p:nvSpPr>
        <p:spPr>
          <a:xfrm rot="0">
            <a:off x="793800" y="2127479"/>
            <a:ext cx="3910852" cy="331097"/>
          </a:xfrm>
          <a:prstGeom prst="rect">
            <a:avLst/>
          </a:prstGeom>
        </p:spPr>
        <p:txBody>
          <a:bodyPr anchor="t" rtlCol="false" tIns="0" lIns="0" bIns="0" rIns="0">
            <a:spAutoFit/>
          </a:bodyPr>
          <a:lstStyle/>
          <a:p>
            <a:pPr algn="l" marL="0" indent="0" lvl="0">
              <a:lnSpc>
                <a:spcPts val="2535"/>
              </a:lnSpc>
            </a:pPr>
            <a:r>
              <a:rPr lang="en-US" sz="2535" spc="101">
                <a:solidFill>
                  <a:srgbClr val="A6D9F6"/>
                </a:solidFill>
                <a:latin typeface="TT Interphases"/>
                <a:ea typeface="TT Interphases"/>
                <a:cs typeface="TT Interphases"/>
                <a:sym typeface="TT Interphases"/>
              </a:rPr>
              <a:t>(KLASSE 8-12)</a:t>
            </a:r>
          </a:p>
        </p:txBody>
      </p:sp>
      <p:sp>
        <p:nvSpPr>
          <p:cNvPr name="TextBox 20" id="20"/>
          <p:cNvSpPr txBox="true"/>
          <p:nvPr/>
        </p:nvSpPr>
        <p:spPr>
          <a:xfrm rot="0">
            <a:off x="756000" y="2868835"/>
            <a:ext cx="6048000" cy="1367155"/>
          </a:xfrm>
          <a:prstGeom prst="rect">
            <a:avLst/>
          </a:prstGeom>
        </p:spPr>
        <p:txBody>
          <a:bodyPr anchor="t" rtlCol="false" tIns="0" lIns="0" bIns="0" rIns="0">
            <a:spAutoFit/>
          </a:bodyPr>
          <a:lstStyle/>
          <a:p>
            <a:pPr algn="just">
              <a:lnSpc>
                <a:spcPts val="1819"/>
              </a:lnSpc>
            </a:pPr>
            <a:r>
              <a:rPr lang="en-US" sz="1299">
                <a:solidFill>
                  <a:srgbClr val="000000"/>
                </a:solidFill>
                <a:latin typeface="TT Interphases"/>
                <a:ea typeface="TT Interphases"/>
                <a:cs typeface="TT Interphases"/>
                <a:sym typeface="TT Interphases"/>
              </a:rPr>
              <a:t>In ein paar Wochen fahrt ihr für eure Klassenfahrt nach Berlin. An unserem zweiten Tag in Berlin seit ihr für das Programm zuständig. Dazu plant ihr in Gruppen eine Exkursion für jeweils eine andere Gruppe. Die Exkursionen starten alle am Alexanderplatz und sollen nicht länger als zwei Stunden gehen. Welche Sehenswürdigkeiten soll die andere Gruppe auf jeden Fall besucht haben? Wie viel Zeit benötigen sie für den Fußweg?  Fülle die Tabelle unten aus.</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7560000" cy="962108"/>
            <a:chOff x="0" y="0"/>
            <a:chExt cx="2709333" cy="344798"/>
          </a:xfrm>
        </p:grpSpPr>
        <p:sp>
          <p:nvSpPr>
            <p:cNvPr name="Freeform 3" id="3"/>
            <p:cNvSpPr/>
            <p:nvPr/>
          </p:nvSpPr>
          <p:spPr>
            <a:xfrm flipH="false" flipV="false" rot="0">
              <a:off x="0" y="0"/>
              <a:ext cx="2709333" cy="344798"/>
            </a:xfrm>
            <a:custGeom>
              <a:avLst/>
              <a:gdLst/>
              <a:ahLst/>
              <a:cxnLst/>
              <a:rect r="r" b="b" t="t" l="l"/>
              <a:pathLst>
                <a:path h="344798" w="2709333">
                  <a:moveTo>
                    <a:pt x="37890" y="0"/>
                  </a:moveTo>
                  <a:lnTo>
                    <a:pt x="2671443" y="0"/>
                  </a:lnTo>
                  <a:cubicBezTo>
                    <a:pt x="2681492" y="0"/>
                    <a:pt x="2691130" y="3992"/>
                    <a:pt x="2698235" y="11098"/>
                  </a:cubicBezTo>
                  <a:cubicBezTo>
                    <a:pt x="2705341" y="18204"/>
                    <a:pt x="2709333" y="27841"/>
                    <a:pt x="2709333" y="37890"/>
                  </a:cubicBezTo>
                  <a:lnTo>
                    <a:pt x="2709333" y="306907"/>
                  </a:lnTo>
                  <a:cubicBezTo>
                    <a:pt x="2709333" y="316956"/>
                    <a:pt x="2705341" y="326594"/>
                    <a:pt x="2698235" y="333700"/>
                  </a:cubicBezTo>
                  <a:cubicBezTo>
                    <a:pt x="2691130" y="340806"/>
                    <a:pt x="2681492" y="344798"/>
                    <a:pt x="2671443" y="344798"/>
                  </a:cubicBezTo>
                  <a:lnTo>
                    <a:pt x="37890" y="344798"/>
                  </a:lnTo>
                  <a:cubicBezTo>
                    <a:pt x="27841" y="344798"/>
                    <a:pt x="18204" y="340806"/>
                    <a:pt x="11098" y="333700"/>
                  </a:cubicBezTo>
                  <a:cubicBezTo>
                    <a:pt x="3992" y="326594"/>
                    <a:pt x="0" y="316956"/>
                    <a:pt x="0" y="306907"/>
                  </a:cubicBezTo>
                  <a:lnTo>
                    <a:pt x="0" y="37890"/>
                  </a:lnTo>
                  <a:cubicBezTo>
                    <a:pt x="0" y="27841"/>
                    <a:pt x="3992" y="18204"/>
                    <a:pt x="11098" y="11098"/>
                  </a:cubicBezTo>
                  <a:cubicBezTo>
                    <a:pt x="18204" y="3992"/>
                    <a:pt x="27841" y="0"/>
                    <a:pt x="37890" y="0"/>
                  </a:cubicBezTo>
                  <a:close/>
                </a:path>
              </a:pathLst>
            </a:custGeom>
            <a:solidFill>
              <a:srgbClr val="A6D9F6"/>
            </a:solidFill>
          </p:spPr>
        </p:sp>
        <p:sp>
          <p:nvSpPr>
            <p:cNvPr name="TextBox 4" id="4"/>
            <p:cNvSpPr txBox="true"/>
            <p:nvPr/>
          </p:nvSpPr>
          <p:spPr>
            <a:xfrm>
              <a:off x="0" y="-19050"/>
              <a:ext cx="2709333" cy="363848"/>
            </a:xfrm>
            <a:prstGeom prst="rect">
              <a:avLst/>
            </a:prstGeom>
          </p:spPr>
          <p:txBody>
            <a:bodyPr anchor="ctr" rtlCol="false" tIns="50800" lIns="50800" bIns="50800" rIns="50800"/>
            <a:lstStyle/>
            <a:p>
              <a:pPr algn="ctr">
                <a:lnSpc>
                  <a:spcPts val="1540"/>
                </a:lnSpc>
              </a:pPr>
            </a:p>
          </p:txBody>
        </p:sp>
      </p:grpSp>
      <p:sp>
        <p:nvSpPr>
          <p:cNvPr name="Freeform 5" id="5"/>
          <p:cNvSpPr/>
          <p:nvPr/>
        </p:nvSpPr>
        <p:spPr>
          <a:xfrm flipH="false" flipV="false" rot="0">
            <a:off x="6416482" y="116187"/>
            <a:ext cx="775035" cy="729734"/>
          </a:xfrm>
          <a:custGeom>
            <a:avLst/>
            <a:gdLst/>
            <a:ahLst/>
            <a:cxnLst/>
            <a:rect r="r" b="b" t="t" l="l"/>
            <a:pathLst>
              <a:path h="729734" w="775035">
                <a:moveTo>
                  <a:pt x="0" y="0"/>
                </a:moveTo>
                <a:lnTo>
                  <a:pt x="775036" y="0"/>
                </a:lnTo>
                <a:lnTo>
                  <a:pt x="775036" y="729734"/>
                </a:lnTo>
                <a:lnTo>
                  <a:pt x="0" y="729734"/>
                </a:lnTo>
                <a:lnTo>
                  <a:pt x="0" y="0"/>
                </a:lnTo>
                <a:close/>
              </a:path>
            </a:pathLst>
          </a:custGeom>
          <a:blipFill>
            <a:blip r:embed="rId2"/>
            <a:stretch>
              <a:fillRect l="0" t="-16274" r="-331256" b="-45752"/>
            </a:stretch>
          </a:blipFill>
        </p:spPr>
      </p:sp>
      <p:sp>
        <p:nvSpPr>
          <p:cNvPr name="Freeform 6" id="6"/>
          <p:cNvSpPr/>
          <p:nvPr/>
        </p:nvSpPr>
        <p:spPr>
          <a:xfrm flipH="false" flipV="false" rot="0">
            <a:off x="756000" y="1264826"/>
            <a:ext cx="1566333" cy="1566333"/>
          </a:xfrm>
          <a:custGeom>
            <a:avLst/>
            <a:gdLst/>
            <a:ahLst/>
            <a:cxnLst/>
            <a:rect r="r" b="b" t="t" l="l"/>
            <a:pathLst>
              <a:path h="1566333" w="1566333">
                <a:moveTo>
                  <a:pt x="0" y="0"/>
                </a:moveTo>
                <a:lnTo>
                  <a:pt x="1566333" y="0"/>
                </a:lnTo>
                <a:lnTo>
                  <a:pt x="1566333" y="1566334"/>
                </a:lnTo>
                <a:lnTo>
                  <a:pt x="0" y="1566334"/>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graphicFrame>
        <p:nvGraphicFramePr>
          <p:cNvPr name="Object 7" id="7"/>
          <p:cNvGraphicFramePr/>
          <p:nvPr/>
        </p:nvGraphicFramePr>
        <p:xfrm>
          <a:off x="756000" y="4227590"/>
          <a:ext cx="6426000" cy="3234053"/>
        </p:xfrm>
        <a:graphic>
          <a:graphicData uri="http://schemas.openxmlformats.org/presentationml/2006/ole">
            <p:oleObj imgW="7708900" imgH="4508500" r:id="rId6" progId="Excel.Sheet.12" name="Worksheet">
              <p:embed/>
              <p:pic>
                <p:nvPicPr>
                  <p:cNvPr name="" id="0"/>
                  <p:cNvPicPr/>
                  <p:nvPr/>
                </p:nvPicPr>
                <p:blipFill>
                  <a:blip r:embed="rId5"/>
                  <a:stretch>
                    <a:fillRect/>
                  </a:stretch>
                </p:blipFill>
                <p:spPr>
                  <a:xfrm>
                    <a:off x="1270000" y="1270000"/>
                    <a:ext cx="1270000" cy="1270000"/>
                  </a:xfrm>
                  <a:prstGeom prst="rect"/>
                </p:spPr>
              </p:pic>
            </p:oleObj>
          </a:graphicData>
        </a:graphic>
      </p:graphicFrame>
      <p:sp>
        <p:nvSpPr>
          <p:cNvPr name="Freeform 8" id="8"/>
          <p:cNvSpPr/>
          <p:nvPr/>
        </p:nvSpPr>
        <p:spPr>
          <a:xfrm flipH="false" flipV="false" rot="0">
            <a:off x="756000" y="8075690"/>
            <a:ext cx="2083634" cy="2138058"/>
          </a:xfrm>
          <a:custGeom>
            <a:avLst/>
            <a:gdLst/>
            <a:ahLst/>
            <a:cxnLst/>
            <a:rect r="r" b="b" t="t" l="l"/>
            <a:pathLst>
              <a:path h="2138058" w="2083634">
                <a:moveTo>
                  <a:pt x="0" y="0"/>
                </a:moveTo>
                <a:lnTo>
                  <a:pt x="2083634" y="0"/>
                </a:lnTo>
                <a:lnTo>
                  <a:pt x="2083634" y="2138058"/>
                </a:lnTo>
                <a:lnTo>
                  <a:pt x="0" y="2138058"/>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TextBox 9" id="9"/>
          <p:cNvSpPr txBox="true"/>
          <p:nvPr/>
        </p:nvSpPr>
        <p:spPr>
          <a:xfrm rot="0">
            <a:off x="2511377" y="1272251"/>
            <a:ext cx="4292623" cy="1367155"/>
          </a:xfrm>
          <a:prstGeom prst="rect">
            <a:avLst/>
          </a:prstGeom>
        </p:spPr>
        <p:txBody>
          <a:bodyPr anchor="t" rtlCol="false" tIns="0" lIns="0" bIns="0" rIns="0">
            <a:spAutoFit/>
          </a:bodyPr>
          <a:lstStyle/>
          <a:p>
            <a:pPr algn="just">
              <a:lnSpc>
                <a:spcPts val="1819"/>
              </a:lnSpc>
            </a:pPr>
            <a:r>
              <a:rPr lang="en-US" sz="1299">
                <a:solidFill>
                  <a:srgbClr val="000000"/>
                </a:solidFill>
                <a:latin typeface="TT Interphases"/>
                <a:ea typeface="TT Interphases"/>
                <a:cs typeface="TT Interphases"/>
                <a:sym typeface="TT Interphases"/>
              </a:rPr>
              <a:t>Damit eure Mitschüler:innen den Weg zu den Sehenswürdigkeiten kennenlernen, müsst ihr es ihnen in einer Karte markieren. Dazu bietet die App GeoGami unterschiedliche Möglichkeiten. Schaut euch dazu zuerst die Infovideos auf der Website von GeoGami an bevor ihr nun weitermacht. </a:t>
            </a:r>
          </a:p>
        </p:txBody>
      </p:sp>
      <p:sp>
        <p:nvSpPr>
          <p:cNvPr name="TextBox 10" id="10"/>
          <p:cNvSpPr txBox="true"/>
          <p:nvPr/>
        </p:nvSpPr>
        <p:spPr>
          <a:xfrm rot="0">
            <a:off x="481950" y="263883"/>
            <a:ext cx="4892278" cy="396241"/>
          </a:xfrm>
          <a:prstGeom prst="rect">
            <a:avLst/>
          </a:prstGeom>
        </p:spPr>
        <p:txBody>
          <a:bodyPr anchor="t" rtlCol="false" tIns="0" lIns="0" bIns="0" rIns="0">
            <a:spAutoFit/>
          </a:bodyPr>
          <a:lstStyle/>
          <a:p>
            <a:pPr algn="l">
              <a:lnSpc>
                <a:spcPts val="3359"/>
              </a:lnSpc>
              <a:spcBef>
                <a:spcPct val="0"/>
              </a:spcBef>
            </a:pPr>
            <a:r>
              <a:rPr lang="en-US" b="true" sz="2399">
                <a:solidFill>
                  <a:srgbClr val="000000"/>
                </a:solidFill>
                <a:latin typeface="Canva Sans Bold"/>
                <a:ea typeface="Canva Sans Bold"/>
                <a:cs typeface="Canva Sans Bold"/>
                <a:sym typeface="Canva Sans Bold"/>
              </a:rPr>
              <a:t>Planung einer Exkursion in Berlin</a:t>
            </a:r>
          </a:p>
        </p:txBody>
      </p:sp>
      <p:sp>
        <p:nvSpPr>
          <p:cNvPr name="TextBox 11" id="11"/>
          <p:cNvSpPr txBox="true"/>
          <p:nvPr/>
        </p:nvSpPr>
        <p:spPr>
          <a:xfrm rot="0">
            <a:off x="756000" y="3048835"/>
            <a:ext cx="6048000" cy="1138555"/>
          </a:xfrm>
          <a:prstGeom prst="rect">
            <a:avLst/>
          </a:prstGeom>
        </p:spPr>
        <p:txBody>
          <a:bodyPr anchor="t" rtlCol="false" tIns="0" lIns="0" bIns="0" rIns="0">
            <a:spAutoFit/>
          </a:bodyPr>
          <a:lstStyle/>
          <a:p>
            <a:pPr algn="just">
              <a:lnSpc>
                <a:spcPts val="1819"/>
              </a:lnSpc>
            </a:pPr>
            <a:r>
              <a:rPr lang="en-US" sz="1299">
                <a:solidFill>
                  <a:srgbClr val="000000"/>
                </a:solidFill>
                <a:latin typeface="TT Interphases"/>
                <a:ea typeface="TT Interphases"/>
                <a:cs typeface="TT Interphases"/>
                <a:sym typeface="TT Interphases"/>
              </a:rPr>
              <a:t>Nun kennt ihr die Einstellungsmöglichkeiten von GeoGami und die Möglichkeiten Aufgaben an den Standorten zu stellen.  Welche Einstellungen sind leichter, welche schwerer? Welche Einstellungen passen gut zu den Wegen, die ihr geplant habt? Welche Aufgaben könnt ihr an den Standorten stellen? Füllt dazu die Tabelle aus.</a:t>
            </a:r>
          </a:p>
        </p:txBody>
      </p:sp>
      <p:sp>
        <p:nvSpPr>
          <p:cNvPr name="TextBox 12" id="12"/>
          <p:cNvSpPr txBox="true"/>
          <p:nvPr/>
        </p:nvSpPr>
        <p:spPr>
          <a:xfrm rot="0">
            <a:off x="2928089" y="8224377"/>
            <a:ext cx="3875911" cy="2171725"/>
          </a:xfrm>
          <a:prstGeom prst="rect">
            <a:avLst/>
          </a:prstGeom>
        </p:spPr>
        <p:txBody>
          <a:bodyPr anchor="t" rtlCol="false" tIns="0" lIns="0" bIns="0" rIns="0">
            <a:spAutoFit/>
          </a:bodyPr>
          <a:lstStyle/>
          <a:p>
            <a:pPr algn="just">
              <a:lnSpc>
                <a:spcPts val="1926"/>
              </a:lnSpc>
            </a:pPr>
            <a:r>
              <a:rPr lang="en-US" sz="1376">
                <a:solidFill>
                  <a:srgbClr val="000000"/>
                </a:solidFill>
                <a:latin typeface="TT Interphases"/>
                <a:ea typeface="TT Interphases"/>
                <a:cs typeface="TT Interphases"/>
                <a:sym typeface="TT Interphases"/>
              </a:rPr>
              <a:t>Nun habt ihr alles vorbereitet, was ihr braucht, um die Exkursion zu planen. Erstellt sie nun mit der App GeoGami und speichert sie regelmäßig ab. </a:t>
            </a:r>
          </a:p>
          <a:p>
            <a:pPr algn="just">
              <a:lnSpc>
                <a:spcPts val="1926"/>
              </a:lnSpc>
            </a:pPr>
          </a:p>
          <a:p>
            <a:pPr algn="just">
              <a:lnSpc>
                <a:spcPts val="1926"/>
              </a:lnSpc>
            </a:pPr>
            <a:r>
              <a:rPr lang="en-US" sz="1376">
                <a:solidFill>
                  <a:srgbClr val="000000"/>
                </a:solidFill>
                <a:latin typeface="TT Interphases"/>
                <a:ea typeface="TT Interphases"/>
                <a:cs typeface="TT Interphases"/>
                <a:sym typeface="TT Interphases"/>
              </a:rPr>
              <a:t>Überprüft anschließend nochmal eure geplante Exkursion auf Fehler und schaut euch die Bewertungskreiterien einer Exkursion auf dem nächsten Arbeitsblatt an. Verbessert ggf. eure Exkursion. </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7560000" cy="962108"/>
            <a:chOff x="0" y="0"/>
            <a:chExt cx="2709333" cy="344798"/>
          </a:xfrm>
        </p:grpSpPr>
        <p:sp>
          <p:nvSpPr>
            <p:cNvPr name="Freeform 3" id="3"/>
            <p:cNvSpPr/>
            <p:nvPr/>
          </p:nvSpPr>
          <p:spPr>
            <a:xfrm flipH="false" flipV="false" rot="0">
              <a:off x="0" y="0"/>
              <a:ext cx="2709333" cy="344798"/>
            </a:xfrm>
            <a:custGeom>
              <a:avLst/>
              <a:gdLst/>
              <a:ahLst/>
              <a:cxnLst/>
              <a:rect r="r" b="b" t="t" l="l"/>
              <a:pathLst>
                <a:path h="344798" w="2709333">
                  <a:moveTo>
                    <a:pt x="37890" y="0"/>
                  </a:moveTo>
                  <a:lnTo>
                    <a:pt x="2671443" y="0"/>
                  </a:lnTo>
                  <a:cubicBezTo>
                    <a:pt x="2681492" y="0"/>
                    <a:pt x="2691130" y="3992"/>
                    <a:pt x="2698235" y="11098"/>
                  </a:cubicBezTo>
                  <a:cubicBezTo>
                    <a:pt x="2705341" y="18204"/>
                    <a:pt x="2709333" y="27841"/>
                    <a:pt x="2709333" y="37890"/>
                  </a:cubicBezTo>
                  <a:lnTo>
                    <a:pt x="2709333" y="306907"/>
                  </a:lnTo>
                  <a:cubicBezTo>
                    <a:pt x="2709333" y="316956"/>
                    <a:pt x="2705341" y="326594"/>
                    <a:pt x="2698235" y="333700"/>
                  </a:cubicBezTo>
                  <a:cubicBezTo>
                    <a:pt x="2691130" y="340806"/>
                    <a:pt x="2681492" y="344798"/>
                    <a:pt x="2671443" y="344798"/>
                  </a:cubicBezTo>
                  <a:lnTo>
                    <a:pt x="37890" y="344798"/>
                  </a:lnTo>
                  <a:cubicBezTo>
                    <a:pt x="27841" y="344798"/>
                    <a:pt x="18204" y="340806"/>
                    <a:pt x="11098" y="333700"/>
                  </a:cubicBezTo>
                  <a:cubicBezTo>
                    <a:pt x="3992" y="326594"/>
                    <a:pt x="0" y="316956"/>
                    <a:pt x="0" y="306907"/>
                  </a:cubicBezTo>
                  <a:lnTo>
                    <a:pt x="0" y="37890"/>
                  </a:lnTo>
                  <a:cubicBezTo>
                    <a:pt x="0" y="27841"/>
                    <a:pt x="3992" y="18204"/>
                    <a:pt x="11098" y="11098"/>
                  </a:cubicBezTo>
                  <a:cubicBezTo>
                    <a:pt x="18204" y="3992"/>
                    <a:pt x="27841" y="0"/>
                    <a:pt x="37890" y="0"/>
                  </a:cubicBezTo>
                  <a:close/>
                </a:path>
              </a:pathLst>
            </a:custGeom>
            <a:solidFill>
              <a:srgbClr val="A6D9F6"/>
            </a:solidFill>
          </p:spPr>
        </p:sp>
        <p:sp>
          <p:nvSpPr>
            <p:cNvPr name="TextBox 4" id="4"/>
            <p:cNvSpPr txBox="true"/>
            <p:nvPr/>
          </p:nvSpPr>
          <p:spPr>
            <a:xfrm>
              <a:off x="0" y="-19050"/>
              <a:ext cx="2709333" cy="363848"/>
            </a:xfrm>
            <a:prstGeom prst="rect">
              <a:avLst/>
            </a:prstGeom>
          </p:spPr>
          <p:txBody>
            <a:bodyPr anchor="ctr" rtlCol="false" tIns="50800" lIns="50800" bIns="50800" rIns="50800"/>
            <a:lstStyle/>
            <a:p>
              <a:pPr algn="ctr">
                <a:lnSpc>
                  <a:spcPts val="1540"/>
                </a:lnSpc>
              </a:pPr>
            </a:p>
          </p:txBody>
        </p:sp>
      </p:grpSp>
      <p:sp>
        <p:nvSpPr>
          <p:cNvPr name="Freeform 5" id="5"/>
          <p:cNvSpPr/>
          <p:nvPr/>
        </p:nvSpPr>
        <p:spPr>
          <a:xfrm flipH="false" flipV="false" rot="0">
            <a:off x="6416482" y="116187"/>
            <a:ext cx="775035" cy="729734"/>
          </a:xfrm>
          <a:custGeom>
            <a:avLst/>
            <a:gdLst/>
            <a:ahLst/>
            <a:cxnLst/>
            <a:rect r="r" b="b" t="t" l="l"/>
            <a:pathLst>
              <a:path h="729734" w="775035">
                <a:moveTo>
                  <a:pt x="0" y="0"/>
                </a:moveTo>
                <a:lnTo>
                  <a:pt x="775036" y="0"/>
                </a:lnTo>
                <a:lnTo>
                  <a:pt x="775036" y="729734"/>
                </a:lnTo>
                <a:lnTo>
                  <a:pt x="0" y="729734"/>
                </a:lnTo>
                <a:lnTo>
                  <a:pt x="0" y="0"/>
                </a:lnTo>
                <a:close/>
              </a:path>
            </a:pathLst>
          </a:custGeom>
          <a:blipFill>
            <a:blip r:embed="rId2"/>
            <a:stretch>
              <a:fillRect l="0" t="-16274" r="-331256" b="-45752"/>
            </a:stretch>
          </a:blipFill>
        </p:spPr>
      </p:sp>
      <p:graphicFrame>
        <p:nvGraphicFramePr>
          <p:cNvPr name="Object 6" id="6"/>
          <p:cNvGraphicFramePr/>
          <p:nvPr/>
        </p:nvGraphicFramePr>
        <p:xfrm>
          <a:off x="756000" y="2955803"/>
          <a:ext cx="6048000" cy="3234053"/>
        </p:xfrm>
        <a:graphic>
          <a:graphicData uri="http://schemas.openxmlformats.org/presentationml/2006/ole">
            <p:oleObj imgW="7251700" imgH="4445000" r:id="rId4" progId="Excel.Sheet.12" name="Worksheet">
              <p:embed/>
              <p:pic>
                <p:nvPicPr>
                  <p:cNvPr name="" id="0"/>
                  <p:cNvPicPr/>
                  <p:nvPr/>
                </p:nvPicPr>
                <p:blipFill>
                  <a:blip r:embed="rId3"/>
                  <a:stretch>
                    <a:fillRect/>
                  </a:stretch>
                </p:blipFill>
                <p:spPr>
                  <a:xfrm>
                    <a:off x="1270000" y="1270000"/>
                    <a:ext cx="1270000" cy="1270000"/>
                  </a:xfrm>
                  <a:prstGeom prst="rect"/>
                </p:spPr>
              </p:pic>
            </p:oleObj>
          </a:graphicData>
        </a:graphic>
      </p:graphicFrame>
      <p:grpSp>
        <p:nvGrpSpPr>
          <p:cNvPr name="Group 7" id="7"/>
          <p:cNvGrpSpPr/>
          <p:nvPr/>
        </p:nvGrpSpPr>
        <p:grpSpPr>
          <a:xfrm rot="0">
            <a:off x="378000" y="6910534"/>
            <a:ext cx="6804000" cy="3184216"/>
            <a:chOff x="0" y="0"/>
            <a:chExt cx="9072000" cy="4245621"/>
          </a:xfrm>
        </p:grpSpPr>
        <p:grpSp>
          <p:nvGrpSpPr>
            <p:cNvPr name="Group 8" id="8"/>
            <p:cNvGrpSpPr/>
            <p:nvPr/>
          </p:nvGrpSpPr>
          <p:grpSpPr>
            <a:xfrm rot="0">
              <a:off x="1603334" y="617898"/>
              <a:ext cx="2784475" cy="2804412"/>
              <a:chOff x="0" y="0"/>
              <a:chExt cx="535237" cy="539069"/>
            </a:xfrm>
          </p:grpSpPr>
          <p:sp>
            <p:nvSpPr>
              <p:cNvPr name="Freeform 9" id="9"/>
              <p:cNvSpPr/>
              <p:nvPr/>
            </p:nvSpPr>
            <p:spPr>
              <a:xfrm flipH="false" flipV="false" rot="0">
                <a:off x="0" y="0"/>
                <a:ext cx="535237" cy="539069"/>
              </a:xfrm>
              <a:custGeom>
                <a:avLst/>
                <a:gdLst/>
                <a:ahLst/>
                <a:cxnLst/>
                <a:rect r="r" b="b" t="t" l="l"/>
                <a:pathLst>
                  <a:path h="539069" w="535237">
                    <a:moveTo>
                      <a:pt x="267619" y="0"/>
                    </a:moveTo>
                    <a:cubicBezTo>
                      <a:pt x="119817" y="0"/>
                      <a:pt x="0" y="120675"/>
                      <a:pt x="0" y="269535"/>
                    </a:cubicBezTo>
                    <a:cubicBezTo>
                      <a:pt x="0" y="418395"/>
                      <a:pt x="119817" y="539069"/>
                      <a:pt x="267619" y="539069"/>
                    </a:cubicBezTo>
                    <a:cubicBezTo>
                      <a:pt x="415420" y="539069"/>
                      <a:pt x="535237" y="418395"/>
                      <a:pt x="535237" y="269535"/>
                    </a:cubicBezTo>
                    <a:cubicBezTo>
                      <a:pt x="535237" y="120675"/>
                      <a:pt x="415420" y="0"/>
                      <a:pt x="267619" y="0"/>
                    </a:cubicBezTo>
                    <a:close/>
                  </a:path>
                </a:pathLst>
              </a:custGeom>
              <a:solidFill>
                <a:srgbClr val="D9D9D9"/>
              </a:solidFill>
              <a:ln w="38100" cap="sq">
                <a:solidFill>
                  <a:srgbClr val="000000"/>
                </a:solidFill>
                <a:prstDash val="solid"/>
                <a:miter/>
              </a:ln>
            </p:spPr>
          </p:sp>
          <p:sp>
            <p:nvSpPr>
              <p:cNvPr name="TextBox 10" id="10"/>
              <p:cNvSpPr txBox="true"/>
              <p:nvPr/>
            </p:nvSpPr>
            <p:spPr>
              <a:xfrm>
                <a:off x="50178" y="31488"/>
                <a:ext cx="434880" cy="457044"/>
              </a:xfrm>
              <a:prstGeom prst="rect">
                <a:avLst/>
              </a:prstGeom>
            </p:spPr>
            <p:txBody>
              <a:bodyPr anchor="ctr" rtlCol="false" tIns="57717" lIns="57717" bIns="57717" rIns="57717"/>
              <a:lstStyle/>
              <a:p>
                <a:pPr algn="ctr">
                  <a:lnSpc>
                    <a:spcPts val="1539"/>
                  </a:lnSpc>
                </a:pPr>
              </a:p>
            </p:txBody>
          </p:sp>
        </p:grpSp>
        <p:grpSp>
          <p:nvGrpSpPr>
            <p:cNvPr name="Group 11" id="11"/>
            <p:cNvGrpSpPr/>
            <p:nvPr/>
          </p:nvGrpSpPr>
          <p:grpSpPr>
            <a:xfrm rot="0">
              <a:off x="1897763" y="920799"/>
              <a:ext cx="2195616" cy="2198611"/>
              <a:chOff x="0" y="0"/>
              <a:chExt cx="535237" cy="535967"/>
            </a:xfrm>
          </p:grpSpPr>
          <p:sp>
            <p:nvSpPr>
              <p:cNvPr name="Freeform 12" id="12"/>
              <p:cNvSpPr/>
              <p:nvPr/>
            </p:nvSpPr>
            <p:spPr>
              <a:xfrm flipH="false" flipV="false" rot="0">
                <a:off x="0" y="0"/>
                <a:ext cx="535237" cy="535967"/>
              </a:xfrm>
              <a:custGeom>
                <a:avLst/>
                <a:gdLst/>
                <a:ahLst/>
                <a:cxnLst/>
                <a:rect r="r" b="b" t="t" l="l"/>
                <a:pathLst>
                  <a:path h="535967" w="535237">
                    <a:moveTo>
                      <a:pt x="267619" y="0"/>
                    </a:moveTo>
                    <a:cubicBezTo>
                      <a:pt x="119817" y="0"/>
                      <a:pt x="0" y="119980"/>
                      <a:pt x="0" y="267984"/>
                    </a:cubicBezTo>
                    <a:cubicBezTo>
                      <a:pt x="0" y="415987"/>
                      <a:pt x="119817" y="535967"/>
                      <a:pt x="267619" y="535967"/>
                    </a:cubicBezTo>
                    <a:cubicBezTo>
                      <a:pt x="415420" y="535967"/>
                      <a:pt x="535237" y="415987"/>
                      <a:pt x="535237" y="267984"/>
                    </a:cubicBezTo>
                    <a:cubicBezTo>
                      <a:pt x="535237" y="119980"/>
                      <a:pt x="415420" y="0"/>
                      <a:pt x="267619" y="0"/>
                    </a:cubicBezTo>
                    <a:close/>
                  </a:path>
                </a:pathLst>
              </a:custGeom>
              <a:solidFill>
                <a:srgbClr val="A6A6A6"/>
              </a:solidFill>
              <a:ln w="38100" cap="sq">
                <a:solidFill>
                  <a:srgbClr val="000000"/>
                </a:solidFill>
                <a:prstDash val="solid"/>
                <a:miter/>
              </a:ln>
            </p:spPr>
          </p:sp>
          <p:sp>
            <p:nvSpPr>
              <p:cNvPr name="TextBox 13" id="13"/>
              <p:cNvSpPr txBox="true"/>
              <p:nvPr/>
            </p:nvSpPr>
            <p:spPr>
              <a:xfrm>
                <a:off x="50178" y="31197"/>
                <a:ext cx="434880" cy="454523"/>
              </a:xfrm>
              <a:prstGeom prst="rect">
                <a:avLst/>
              </a:prstGeom>
            </p:spPr>
            <p:txBody>
              <a:bodyPr anchor="ctr" rtlCol="false" tIns="57717" lIns="57717" bIns="57717" rIns="57717"/>
              <a:lstStyle/>
              <a:p>
                <a:pPr algn="ctr">
                  <a:lnSpc>
                    <a:spcPts val="1539"/>
                  </a:lnSpc>
                </a:pPr>
              </a:p>
            </p:txBody>
          </p:sp>
        </p:grpSp>
        <p:grpSp>
          <p:nvGrpSpPr>
            <p:cNvPr name="Group 14" id="14"/>
            <p:cNvGrpSpPr/>
            <p:nvPr/>
          </p:nvGrpSpPr>
          <p:grpSpPr>
            <a:xfrm rot="0">
              <a:off x="2217373" y="1236334"/>
              <a:ext cx="1556396" cy="1567540"/>
              <a:chOff x="0" y="0"/>
              <a:chExt cx="535237" cy="539069"/>
            </a:xfrm>
          </p:grpSpPr>
          <p:sp>
            <p:nvSpPr>
              <p:cNvPr name="Freeform 15" id="15"/>
              <p:cNvSpPr/>
              <p:nvPr/>
            </p:nvSpPr>
            <p:spPr>
              <a:xfrm flipH="false" flipV="false" rot="0">
                <a:off x="0" y="0"/>
                <a:ext cx="535237" cy="539069"/>
              </a:xfrm>
              <a:custGeom>
                <a:avLst/>
                <a:gdLst/>
                <a:ahLst/>
                <a:cxnLst/>
                <a:rect r="r" b="b" t="t" l="l"/>
                <a:pathLst>
                  <a:path h="539069" w="535237">
                    <a:moveTo>
                      <a:pt x="267619" y="0"/>
                    </a:moveTo>
                    <a:cubicBezTo>
                      <a:pt x="119817" y="0"/>
                      <a:pt x="0" y="120675"/>
                      <a:pt x="0" y="269535"/>
                    </a:cubicBezTo>
                    <a:cubicBezTo>
                      <a:pt x="0" y="418395"/>
                      <a:pt x="119817" y="539069"/>
                      <a:pt x="267619" y="539069"/>
                    </a:cubicBezTo>
                    <a:cubicBezTo>
                      <a:pt x="415420" y="539069"/>
                      <a:pt x="535237" y="418395"/>
                      <a:pt x="535237" y="269535"/>
                    </a:cubicBezTo>
                    <a:cubicBezTo>
                      <a:pt x="535237" y="120675"/>
                      <a:pt x="415420" y="0"/>
                      <a:pt x="267619" y="0"/>
                    </a:cubicBezTo>
                    <a:close/>
                  </a:path>
                </a:pathLst>
              </a:custGeom>
              <a:solidFill>
                <a:srgbClr val="737373"/>
              </a:solidFill>
              <a:ln w="38100" cap="sq">
                <a:solidFill>
                  <a:srgbClr val="000000"/>
                </a:solidFill>
                <a:prstDash val="solid"/>
                <a:miter/>
              </a:ln>
            </p:spPr>
          </p:sp>
          <p:sp>
            <p:nvSpPr>
              <p:cNvPr name="TextBox 16" id="16"/>
              <p:cNvSpPr txBox="true"/>
              <p:nvPr/>
            </p:nvSpPr>
            <p:spPr>
              <a:xfrm>
                <a:off x="50178" y="31488"/>
                <a:ext cx="434880" cy="457044"/>
              </a:xfrm>
              <a:prstGeom prst="rect">
                <a:avLst/>
              </a:prstGeom>
            </p:spPr>
            <p:txBody>
              <a:bodyPr anchor="ctr" rtlCol="false" tIns="57717" lIns="57717" bIns="57717" rIns="57717"/>
              <a:lstStyle/>
              <a:p>
                <a:pPr algn="ctr">
                  <a:lnSpc>
                    <a:spcPts val="1539"/>
                  </a:lnSpc>
                </a:pPr>
              </a:p>
            </p:txBody>
          </p:sp>
        </p:grpSp>
        <p:grpSp>
          <p:nvGrpSpPr>
            <p:cNvPr name="Group 17" id="17"/>
            <p:cNvGrpSpPr/>
            <p:nvPr/>
          </p:nvGrpSpPr>
          <p:grpSpPr>
            <a:xfrm rot="0">
              <a:off x="1299749" y="328916"/>
              <a:ext cx="3391643" cy="3382376"/>
              <a:chOff x="0" y="0"/>
              <a:chExt cx="651948" cy="650167"/>
            </a:xfrm>
          </p:grpSpPr>
          <p:sp>
            <p:nvSpPr>
              <p:cNvPr name="Freeform 18" id="18"/>
              <p:cNvSpPr/>
              <p:nvPr/>
            </p:nvSpPr>
            <p:spPr>
              <a:xfrm flipH="false" flipV="false" rot="0">
                <a:off x="0" y="0"/>
                <a:ext cx="651948" cy="650167"/>
              </a:xfrm>
              <a:custGeom>
                <a:avLst/>
                <a:gdLst/>
                <a:ahLst/>
                <a:cxnLst/>
                <a:rect r="r" b="b" t="t" l="l"/>
                <a:pathLst>
                  <a:path h="650167" w="651948">
                    <a:moveTo>
                      <a:pt x="325974" y="0"/>
                    </a:moveTo>
                    <a:cubicBezTo>
                      <a:pt x="145944" y="0"/>
                      <a:pt x="0" y="145545"/>
                      <a:pt x="0" y="325083"/>
                    </a:cubicBezTo>
                    <a:cubicBezTo>
                      <a:pt x="0" y="504622"/>
                      <a:pt x="145944" y="650167"/>
                      <a:pt x="325974" y="650167"/>
                    </a:cubicBezTo>
                    <a:cubicBezTo>
                      <a:pt x="506005" y="650167"/>
                      <a:pt x="651948" y="504622"/>
                      <a:pt x="651948" y="325083"/>
                    </a:cubicBezTo>
                    <a:cubicBezTo>
                      <a:pt x="651948" y="145545"/>
                      <a:pt x="506005" y="0"/>
                      <a:pt x="325974" y="0"/>
                    </a:cubicBezTo>
                    <a:close/>
                  </a:path>
                </a:pathLst>
              </a:custGeom>
              <a:solidFill>
                <a:srgbClr val="000000">
                  <a:alpha val="0"/>
                </a:srgbClr>
              </a:solidFill>
              <a:ln w="38100" cap="sq">
                <a:solidFill>
                  <a:srgbClr val="000000"/>
                </a:solidFill>
                <a:prstDash val="solid"/>
                <a:miter/>
              </a:ln>
            </p:spPr>
          </p:sp>
          <p:sp>
            <p:nvSpPr>
              <p:cNvPr name="TextBox 19" id="19"/>
              <p:cNvSpPr txBox="true"/>
              <p:nvPr/>
            </p:nvSpPr>
            <p:spPr>
              <a:xfrm>
                <a:off x="61120" y="41903"/>
                <a:ext cx="529708" cy="547311"/>
              </a:xfrm>
              <a:prstGeom prst="rect">
                <a:avLst/>
              </a:prstGeom>
            </p:spPr>
            <p:txBody>
              <a:bodyPr anchor="ctr" rtlCol="false" tIns="57717" lIns="57717" bIns="57717" rIns="57717"/>
              <a:lstStyle/>
              <a:p>
                <a:pPr algn="ctr">
                  <a:lnSpc>
                    <a:spcPts val="1539"/>
                  </a:lnSpc>
                </a:pPr>
              </a:p>
            </p:txBody>
          </p:sp>
        </p:grpSp>
        <p:sp>
          <p:nvSpPr>
            <p:cNvPr name="AutoShape 20" id="20"/>
            <p:cNvSpPr/>
            <p:nvPr/>
          </p:nvSpPr>
          <p:spPr>
            <a:xfrm>
              <a:off x="978219" y="2020104"/>
              <a:ext cx="4034704" cy="0"/>
            </a:xfrm>
            <a:prstGeom prst="line">
              <a:avLst/>
            </a:prstGeom>
            <a:ln cap="flat" w="61624">
              <a:solidFill>
                <a:srgbClr val="000000"/>
              </a:solidFill>
              <a:prstDash val="solid"/>
              <a:headEnd type="none" len="sm" w="sm"/>
              <a:tailEnd type="none" len="sm" w="sm"/>
            </a:ln>
          </p:spPr>
        </p:sp>
        <p:sp>
          <p:nvSpPr>
            <p:cNvPr name="AutoShape 21" id="21"/>
            <p:cNvSpPr/>
            <p:nvPr/>
          </p:nvSpPr>
          <p:spPr>
            <a:xfrm>
              <a:off x="2995571" y="0"/>
              <a:ext cx="0" cy="4040208"/>
            </a:xfrm>
            <a:prstGeom prst="line">
              <a:avLst/>
            </a:prstGeom>
            <a:ln cap="flat" w="61624">
              <a:solidFill>
                <a:srgbClr val="000000"/>
              </a:solidFill>
              <a:prstDash val="solid"/>
              <a:headEnd type="none" len="sm" w="sm"/>
              <a:tailEnd type="none" len="sm" w="sm"/>
            </a:ln>
          </p:spPr>
        </p:sp>
        <p:sp>
          <p:nvSpPr>
            <p:cNvPr name="AutoShape 22" id="22"/>
            <p:cNvSpPr/>
            <p:nvPr/>
          </p:nvSpPr>
          <p:spPr>
            <a:xfrm flipH="true">
              <a:off x="1597953" y="591675"/>
              <a:ext cx="2856859" cy="2856859"/>
            </a:xfrm>
            <a:prstGeom prst="line">
              <a:avLst/>
            </a:prstGeom>
            <a:ln cap="flat" w="61624">
              <a:solidFill>
                <a:srgbClr val="000000"/>
              </a:solidFill>
              <a:prstDash val="solid"/>
              <a:headEnd type="none" len="sm" w="sm"/>
              <a:tailEnd type="none" len="sm" w="sm"/>
            </a:ln>
          </p:spPr>
        </p:sp>
        <p:sp>
          <p:nvSpPr>
            <p:cNvPr name="AutoShape 23" id="23"/>
            <p:cNvSpPr/>
            <p:nvPr/>
          </p:nvSpPr>
          <p:spPr>
            <a:xfrm>
              <a:off x="1621761" y="547491"/>
              <a:ext cx="2765670" cy="2945226"/>
            </a:xfrm>
            <a:prstGeom prst="line">
              <a:avLst/>
            </a:prstGeom>
            <a:ln cap="flat" w="61624">
              <a:solidFill>
                <a:srgbClr val="000000"/>
              </a:solidFill>
              <a:prstDash val="solid"/>
              <a:headEnd type="none" len="sm" w="sm"/>
              <a:tailEnd type="none" len="sm" w="sm"/>
            </a:ln>
          </p:spPr>
        </p:sp>
        <p:sp>
          <p:nvSpPr>
            <p:cNvPr name="TextBox 24" id="24"/>
            <p:cNvSpPr txBox="true"/>
            <p:nvPr/>
          </p:nvSpPr>
          <p:spPr>
            <a:xfrm rot="0">
              <a:off x="4647582" y="1011871"/>
              <a:ext cx="1486484" cy="429875"/>
            </a:xfrm>
            <a:prstGeom prst="rect">
              <a:avLst/>
            </a:prstGeom>
          </p:spPr>
          <p:txBody>
            <a:bodyPr anchor="t" rtlCol="false" tIns="0" lIns="0" bIns="0" rIns="0">
              <a:spAutoFit/>
            </a:bodyPr>
            <a:lstStyle/>
            <a:p>
              <a:pPr algn="ctr">
                <a:lnSpc>
                  <a:spcPts val="1358"/>
                </a:lnSpc>
              </a:pPr>
              <a:r>
                <a:rPr lang="en-US" sz="970">
                  <a:solidFill>
                    <a:srgbClr val="000000"/>
                  </a:solidFill>
                  <a:latin typeface="Canva Sans"/>
                  <a:ea typeface="Canva Sans"/>
                  <a:cs typeface="Canva Sans"/>
                  <a:sym typeface="Canva Sans"/>
                </a:rPr>
                <a:t>Schwierigkeitsgrad</a:t>
              </a:r>
            </a:p>
            <a:p>
              <a:pPr algn="ctr">
                <a:lnSpc>
                  <a:spcPts val="1358"/>
                </a:lnSpc>
              </a:pPr>
              <a:r>
                <a:rPr lang="en-US" sz="970">
                  <a:solidFill>
                    <a:srgbClr val="000000"/>
                  </a:solidFill>
                  <a:latin typeface="Canva Sans"/>
                  <a:ea typeface="Canva Sans"/>
                  <a:cs typeface="Canva Sans"/>
                  <a:sym typeface="Canva Sans"/>
                </a:rPr>
                <a:t>der Durchführung</a:t>
              </a:r>
            </a:p>
          </p:txBody>
        </p:sp>
        <p:sp>
          <p:nvSpPr>
            <p:cNvPr name="TextBox 25" id="25"/>
            <p:cNvSpPr txBox="true"/>
            <p:nvPr/>
          </p:nvSpPr>
          <p:spPr>
            <a:xfrm rot="0">
              <a:off x="1325335" y="3815746"/>
              <a:ext cx="1144857" cy="429875"/>
            </a:xfrm>
            <a:prstGeom prst="rect">
              <a:avLst/>
            </a:prstGeom>
          </p:spPr>
          <p:txBody>
            <a:bodyPr anchor="t" rtlCol="false" tIns="0" lIns="0" bIns="0" rIns="0">
              <a:spAutoFit/>
            </a:bodyPr>
            <a:lstStyle/>
            <a:p>
              <a:pPr algn="ctr">
                <a:lnSpc>
                  <a:spcPts val="1358"/>
                </a:lnSpc>
              </a:pPr>
              <a:r>
                <a:rPr lang="en-US" sz="970">
                  <a:solidFill>
                    <a:srgbClr val="000000"/>
                  </a:solidFill>
                  <a:latin typeface="Canva Sans"/>
                  <a:ea typeface="Canva Sans"/>
                  <a:cs typeface="Canva Sans"/>
                  <a:sym typeface="Canva Sans"/>
                </a:rPr>
                <a:t>Freude bei der</a:t>
              </a:r>
            </a:p>
            <a:p>
              <a:pPr algn="ctr">
                <a:lnSpc>
                  <a:spcPts val="1358"/>
                </a:lnSpc>
              </a:pPr>
              <a:r>
                <a:rPr lang="en-US" sz="970">
                  <a:solidFill>
                    <a:srgbClr val="000000"/>
                  </a:solidFill>
                  <a:latin typeface="Canva Sans"/>
                  <a:ea typeface="Canva Sans"/>
                  <a:cs typeface="Canva Sans"/>
                  <a:sym typeface="Canva Sans"/>
                </a:rPr>
                <a:t>Durchführung</a:t>
              </a:r>
            </a:p>
          </p:txBody>
        </p:sp>
        <p:sp>
          <p:nvSpPr>
            <p:cNvPr name="TextBox 26" id="26"/>
            <p:cNvSpPr txBox="true"/>
            <p:nvPr/>
          </p:nvSpPr>
          <p:spPr>
            <a:xfrm rot="0">
              <a:off x="3577856" y="21200"/>
              <a:ext cx="1031045" cy="208029"/>
            </a:xfrm>
            <a:prstGeom prst="rect">
              <a:avLst/>
            </a:prstGeom>
          </p:spPr>
          <p:txBody>
            <a:bodyPr anchor="t" rtlCol="false" tIns="0" lIns="0" bIns="0" rIns="0">
              <a:spAutoFit/>
            </a:bodyPr>
            <a:lstStyle/>
            <a:p>
              <a:pPr algn="ctr">
                <a:lnSpc>
                  <a:spcPts val="1358"/>
                </a:lnSpc>
              </a:pPr>
              <a:r>
                <a:rPr lang="en-US" sz="970">
                  <a:solidFill>
                    <a:srgbClr val="000000"/>
                  </a:solidFill>
                  <a:latin typeface="Canva Sans"/>
                  <a:ea typeface="Canva Sans"/>
                  <a:cs typeface="Canva Sans"/>
                  <a:sym typeface="Canva Sans"/>
                </a:rPr>
                <a:t>Lernzuwachs</a:t>
              </a:r>
            </a:p>
          </p:txBody>
        </p:sp>
        <p:sp>
          <p:nvSpPr>
            <p:cNvPr name="TextBox 27" id="27"/>
            <p:cNvSpPr txBox="true"/>
            <p:nvPr/>
          </p:nvSpPr>
          <p:spPr>
            <a:xfrm rot="0">
              <a:off x="4691392" y="2690335"/>
              <a:ext cx="833271" cy="208029"/>
            </a:xfrm>
            <a:prstGeom prst="rect">
              <a:avLst/>
            </a:prstGeom>
          </p:spPr>
          <p:txBody>
            <a:bodyPr anchor="t" rtlCol="false" tIns="0" lIns="0" bIns="0" rIns="0">
              <a:spAutoFit/>
            </a:bodyPr>
            <a:lstStyle/>
            <a:p>
              <a:pPr algn="ctr">
                <a:lnSpc>
                  <a:spcPts val="1358"/>
                </a:lnSpc>
              </a:pPr>
              <a:r>
                <a:rPr lang="en-US" sz="970">
                  <a:solidFill>
                    <a:srgbClr val="000000"/>
                  </a:solidFill>
                  <a:latin typeface="Canva Sans"/>
                  <a:ea typeface="Canva Sans"/>
                  <a:cs typeface="Canva Sans"/>
                  <a:sym typeface="Canva Sans"/>
                </a:rPr>
                <a:t>Kreativität</a:t>
              </a:r>
            </a:p>
          </p:txBody>
        </p:sp>
        <p:sp>
          <p:nvSpPr>
            <p:cNvPr name="TextBox 28" id="28"/>
            <p:cNvSpPr txBox="true"/>
            <p:nvPr/>
          </p:nvSpPr>
          <p:spPr>
            <a:xfrm rot="0">
              <a:off x="3577856" y="3790841"/>
              <a:ext cx="820561" cy="429875"/>
            </a:xfrm>
            <a:prstGeom prst="rect">
              <a:avLst/>
            </a:prstGeom>
          </p:spPr>
          <p:txBody>
            <a:bodyPr anchor="t" rtlCol="false" tIns="0" lIns="0" bIns="0" rIns="0">
              <a:spAutoFit/>
            </a:bodyPr>
            <a:lstStyle/>
            <a:p>
              <a:pPr algn="ctr">
                <a:lnSpc>
                  <a:spcPts val="1358"/>
                </a:lnSpc>
              </a:pPr>
              <a:r>
                <a:rPr lang="en-US" sz="970">
                  <a:solidFill>
                    <a:srgbClr val="000000"/>
                  </a:solidFill>
                  <a:latin typeface="Canva Sans"/>
                  <a:ea typeface="Canva Sans"/>
                  <a:cs typeface="Canva Sans"/>
                  <a:sym typeface="Canva Sans"/>
                </a:rPr>
                <a:t>Länge der </a:t>
              </a:r>
            </a:p>
            <a:p>
              <a:pPr algn="ctr">
                <a:lnSpc>
                  <a:spcPts val="1358"/>
                </a:lnSpc>
              </a:pPr>
              <a:r>
                <a:rPr lang="en-US" sz="970">
                  <a:solidFill>
                    <a:srgbClr val="000000"/>
                  </a:solidFill>
                  <a:latin typeface="Canva Sans"/>
                  <a:ea typeface="Canva Sans"/>
                  <a:cs typeface="Canva Sans"/>
                  <a:sym typeface="Canva Sans"/>
                </a:rPr>
                <a:t>Exkursion</a:t>
              </a:r>
            </a:p>
          </p:txBody>
        </p:sp>
        <p:sp>
          <p:nvSpPr>
            <p:cNvPr name="TextBox 29" id="29"/>
            <p:cNvSpPr txBox="true"/>
            <p:nvPr/>
          </p:nvSpPr>
          <p:spPr>
            <a:xfrm rot="0">
              <a:off x="0" y="2690335"/>
              <a:ext cx="1766228" cy="651721"/>
            </a:xfrm>
            <a:prstGeom prst="rect">
              <a:avLst/>
            </a:prstGeom>
          </p:spPr>
          <p:txBody>
            <a:bodyPr anchor="t" rtlCol="false" tIns="0" lIns="0" bIns="0" rIns="0">
              <a:spAutoFit/>
            </a:bodyPr>
            <a:lstStyle/>
            <a:p>
              <a:pPr algn="ctr">
                <a:lnSpc>
                  <a:spcPts val="1358"/>
                </a:lnSpc>
              </a:pPr>
              <a:r>
                <a:rPr lang="en-US" sz="970">
                  <a:solidFill>
                    <a:srgbClr val="000000"/>
                  </a:solidFill>
                  <a:latin typeface="Canva Sans"/>
                  <a:ea typeface="Canva Sans"/>
                  <a:cs typeface="Canva Sans"/>
                  <a:sym typeface="Canva Sans"/>
                </a:rPr>
                <a:t>Übung der Orientierungs-kompetenz</a:t>
              </a:r>
            </a:p>
          </p:txBody>
        </p:sp>
        <p:sp>
          <p:nvSpPr>
            <p:cNvPr name="TextBox 30" id="30"/>
            <p:cNvSpPr txBox="true"/>
            <p:nvPr/>
          </p:nvSpPr>
          <p:spPr>
            <a:xfrm rot="0">
              <a:off x="236159" y="806459"/>
              <a:ext cx="1293910" cy="429875"/>
            </a:xfrm>
            <a:prstGeom prst="rect">
              <a:avLst/>
            </a:prstGeom>
          </p:spPr>
          <p:txBody>
            <a:bodyPr anchor="t" rtlCol="false" tIns="0" lIns="0" bIns="0" rIns="0">
              <a:spAutoFit/>
            </a:bodyPr>
            <a:lstStyle/>
            <a:p>
              <a:pPr algn="ctr">
                <a:lnSpc>
                  <a:spcPts val="1358"/>
                </a:lnSpc>
              </a:pPr>
              <a:r>
                <a:rPr lang="en-US" sz="970">
                  <a:solidFill>
                    <a:srgbClr val="000000"/>
                  </a:solidFill>
                  <a:latin typeface="Canva Sans"/>
                  <a:ea typeface="Canva Sans"/>
                  <a:cs typeface="Canva Sans"/>
                  <a:sym typeface="Canva Sans"/>
                </a:rPr>
                <a:t>Verständlichkeit</a:t>
              </a:r>
            </a:p>
            <a:p>
              <a:pPr algn="ctr">
                <a:lnSpc>
                  <a:spcPts val="1358"/>
                </a:lnSpc>
              </a:pPr>
              <a:r>
                <a:rPr lang="en-US" sz="970">
                  <a:solidFill>
                    <a:srgbClr val="000000"/>
                  </a:solidFill>
                  <a:latin typeface="Canva Sans"/>
                  <a:ea typeface="Canva Sans"/>
                  <a:cs typeface="Canva Sans"/>
                  <a:sym typeface="Canva Sans"/>
                </a:rPr>
                <a:t>der Aufgaben</a:t>
              </a:r>
            </a:p>
          </p:txBody>
        </p:sp>
        <p:sp>
          <p:nvSpPr>
            <p:cNvPr name="TextBox 31" id="31"/>
            <p:cNvSpPr txBox="true"/>
            <p:nvPr/>
          </p:nvSpPr>
          <p:spPr>
            <a:xfrm rot="0">
              <a:off x="1164824" y="-19050"/>
              <a:ext cx="920700" cy="429875"/>
            </a:xfrm>
            <a:prstGeom prst="rect">
              <a:avLst/>
            </a:prstGeom>
          </p:spPr>
          <p:txBody>
            <a:bodyPr anchor="t" rtlCol="false" tIns="0" lIns="0" bIns="0" rIns="0">
              <a:spAutoFit/>
            </a:bodyPr>
            <a:lstStyle/>
            <a:p>
              <a:pPr algn="ctr">
                <a:lnSpc>
                  <a:spcPts val="1358"/>
                </a:lnSpc>
              </a:pPr>
              <a:r>
                <a:rPr lang="en-US" sz="970">
                  <a:solidFill>
                    <a:srgbClr val="000000"/>
                  </a:solidFill>
                  <a:latin typeface="Canva Sans"/>
                  <a:ea typeface="Canva Sans"/>
                  <a:cs typeface="Canva Sans"/>
                  <a:sym typeface="Canva Sans"/>
                </a:rPr>
                <a:t>Aufbau der </a:t>
              </a:r>
            </a:p>
            <a:p>
              <a:pPr algn="ctr">
                <a:lnSpc>
                  <a:spcPts val="1358"/>
                </a:lnSpc>
              </a:pPr>
              <a:r>
                <a:rPr lang="en-US" sz="970">
                  <a:solidFill>
                    <a:srgbClr val="000000"/>
                  </a:solidFill>
                  <a:latin typeface="Canva Sans"/>
                  <a:ea typeface="Canva Sans"/>
                  <a:cs typeface="Canva Sans"/>
                  <a:sym typeface="Canva Sans"/>
                </a:rPr>
                <a:t>Exkursion</a:t>
              </a:r>
            </a:p>
          </p:txBody>
        </p:sp>
        <p:sp>
          <p:nvSpPr>
            <p:cNvPr name="Freeform 32" id="32"/>
            <p:cNvSpPr/>
            <p:nvPr/>
          </p:nvSpPr>
          <p:spPr>
            <a:xfrm flipH="false" flipV="false" rot="0">
              <a:off x="6339504" y="444500"/>
              <a:ext cx="2732496" cy="3558324"/>
            </a:xfrm>
            <a:custGeom>
              <a:avLst/>
              <a:gdLst/>
              <a:ahLst/>
              <a:cxnLst/>
              <a:rect r="r" b="b" t="t" l="l"/>
              <a:pathLst>
                <a:path h="3558324" w="2732496">
                  <a:moveTo>
                    <a:pt x="0" y="0"/>
                  </a:moveTo>
                  <a:lnTo>
                    <a:pt x="2732496" y="0"/>
                  </a:lnTo>
                  <a:lnTo>
                    <a:pt x="2732496" y="3558324"/>
                  </a:lnTo>
                  <a:lnTo>
                    <a:pt x="0" y="3558324"/>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TextBox 33" id="33"/>
            <p:cNvSpPr txBox="true"/>
            <p:nvPr/>
          </p:nvSpPr>
          <p:spPr>
            <a:xfrm rot="0">
              <a:off x="6443782" y="662281"/>
              <a:ext cx="2523940" cy="641560"/>
            </a:xfrm>
            <a:prstGeom prst="rect">
              <a:avLst/>
            </a:prstGeom>
          </p:spPr>
          <p:txBody>
            <a:bodyPr anchor="t" rtlCol="false" tIns="0" lIns="0" bIns="0" rIns="0">
              <a:spAutoFit/>
            </a:bodyPr>
            <a:lstStyle/>
            <a:p>
              <a:pPr algn="ctr">
                <a:lnSpc>
                  <a:spcPts val="1960"/>
                </a:lnSpc>
              </a:pPr>
              <a:r>
                <a:rPr lang="en-US" sz="1400" b="true">
                  <a:solidFill>
                    <a:srgbClr val="000000"/>
                  </a:solidFill>
                  <a:latin typeface="Canva Sans Bold"/>
                  <a:ea typeface="Canva Sans Bold"/>
                  <a:cs typeface="Canva Sans Bold"/>
                  <a:sym typeface="Canva Sans Bold"/>
                </a:rPr>
                <a:t>Fazit/Verbesserungs-vorschläge</a:t>
              </a:r>
            </a:p>
          </p:txBody>
        </p:sp>
        <p:sp>
          <p:nvSpPr>
            <p:cNvPr name="AutoShape 34" id="34"/>
            <p:cNvSpPr/>
            <p:nvPr/>
          </p:nvSpPr>
          <p:spPr>
            <a:xfrm flipV="true">
              <a:off x="6652281" y="1650480"/>
              <a:ext cx="2106942" cy="0"/>
            </a:xfrm>
            <a:prstGeom prst="line">
              <a:avLst/>
            </a:prstGeom>
            <a:ln cap="flat" w="49299">
              <a:solidFill>
                <a:srgbClr val="000000"/>
              </a:solidFill>
              <a:prstDash val="sysDash"/>
              <a:headEnd type="none" len="sm" w="sm"/>
              <a:tailEnd type="none" len="sm" w="sm"/>
            </a:ln>
          </p:spPr>
        </p:sp>
        <p:sp>
          <p:nvSpPr>
            <p:cNvPr name="AutoShape 35" id="35"/>
            <p:cNvSpPr/>
            <p:nvPr/>
          </p:nvSpPr>
          <p:spPr>
            <a:xfrm flipV="true">
              <a:off x="6652281" y="2018780"/>
              <a:ext cx="2106942" cy="0"/>
            </a:xfrm>
            <a:prstGeom prst="line">
              <a:avLst/>
            </a:prstGeom>
            <a:ln cap="flat" w="49299">
              <a:solidFill>
                <a:srgbClr val="000000"/>
              </a:solidFill>
              <a:prstDash val="sysDash"/>
              <a:headEnd type="none" len="sm" w="sm"/>
              <a:tailEnd type="none" len="sm" w="sm"/>
            </a:ln>
          </p:spPr>
        </p:sp>
        <p:sp>
          <p:nvSpPr>
            <p:cNvPr name="AutoShape 36" id="36"/>
            <p:cNvSpPr/>
            <p:nvPr/>
          </p:nvSpPr>
          <p:spPr>
            <a:xfrm flipV="true">
              <a:off x="6652281" y="2387080"/>
              <a:ext cx="2106942" cy="0"/>
            </a:xfrm>
            <a:prstGeom prst="line">
              <a:avLst/>
            </a:prstGeom>
            <a:ln cap="flat" w="49299">
              <a:solidFill>
                <a:srgbClr val="000000"/>
              </a:solidFill>
              <a:prstDash val="sysDash"/>
              <a:headEnd type="none" len="sm" w="sm"/>
              <a:tailEnd type="none" len="sm" w="sm"/>
            </a:ln>
          </p:spPr>
        </p:sp>
        <p:sp>
          <p:nvSpPr>
            <p:cNvPr name="AutoShape 37" id="37"/>
            <p:cNvSpPr/>
            <p:nvPr/>
          </p:nvSpPr>
          <p:spPr>
            <a:xfrm flipV="true">
              <a:off x="6652281" y="2755380"/>
              <a:ext cx="2106942" cy="0"/>
            </a:xfrm>
            <a:prstGeom prst="line">
              <a:avLst/>
            </a:prstGeom>
            <a:ln cap="flat" w="49299">
              <a:solidFill>
                <a:srgbClr val="000000"/>
              </a:solidFill>
              <a:prstDash val="sysDash"/>
              <a:headEnd type="none" len="sm" w="sm"/>
              <a:tailEnd type="none" len="sm" w="sm"/>
            </a:ln>
          </p:spPr>
        </p:sp>
        <p:sp>
          <p:nvSpPr>
            <p:cNvPr name="AutoShape 38" id="38"/>
            <p:cNvSpPr/>
            <p:nvPr/>
          </p:nvSpPr>
          <p:spPr>
            <a:xfrm flipV="true">
              <a:off x="6652281" y="3123680"/>
              <a:ext cx="2106942" cy="0"/>
            </a:xfrm>
            <a:prstGeom prst="line">
              <a:avLst/>
            </a:prstGeom>
            <a:ln cap="flat" w="49299">
              <a:solidFill>
                <a:srgbClr val="000000"/>
              </a:solidFill>
              <a:prstDash val="sysDash"/>
              <a:headEnd type="none" len="sm" w="sm"/>
              <a:tailEnd type="none" len="sm" w="sm"/>
            </a:ln>
          </p:spPr>
        </p:sp>
        <p:sp>
          <p:nvSpPr>
            <p:cNvPr name="AutoShape 39" id="39"/>
            <p:cNvSpPr/>
            <p:nvPr/>
          </p:nvSpPr>
          <p:spPr>
            <a:xfrm flipV="true">
              <a:off x="6652281" y="3491980"/>
              <a:ext cx="2106942" cy="0"/>
            </a:xfrm>
            <a:prstGeom prst="line">
              <a:avLst/>
            </a:prstGeom>
            <a:ln cap="flat" w="49299">
              <a:solidFill>
                <a:srgbClr val="000000"/>
              </a:solidFill>
              <a:prstDash val="sysDash"/>
              <a:headEnd type="none" len="sm" w="sm"/>
              <a:tailEnd type="none" len="sm" w="sm"/>
            </a:ln>
          </p:spPr>
        </p:sp>
      </p:grpSp>
      <p:sp>
        <p:nvSpPr>
          <p:cNvPr name="TextBox 40" id="40"/>
          <p:cNvSpPr txBox="true"/>
          <p:nvPr/>
        </p:nvSpPr>
        <p:spPr>
          <a:xfrm rot="0">
            <a:off x="481950" y="263883"/>
            <a:ext cx="4892278" cy="396241"/>
          </a:xfrm>
          <a:prstGeom prst="rect">
            <a:avLst/>
          </a:prstGeom>
        </p:spPr>
        <p:txBody>
          <a:bodyPr anchor="t" rtlCol="false" tIns="0" lIns="0" bIns="0" rIns="0">
            <a:spAutoFit/>
          </a:bodyPr>
          <a:lstStyle/>
          <a:p>
            <a:pPr algn="l">
              <a:lnSpc>
                <a:spcPts val="3359"/>
              </a:lnSpc>
              <a:spcBef>
                <a:spcPct val="0"/>
              </a:spcBef>
            </a:pPr>
            <a:r>
              <a:rPr lang="en-US" b="true" sz="2399">
                <a:solidFill>
                  <a:srgbClr val="000000"/>
                </a:solidFill>
                <a:latin typeface="Canva Sans Bold"/>
                <a:ea typeface="Canva Sans Bold"/>
                <a:cs typeface="Canva Sans Bold"/>
                <a:sym typeface="Canva Sans Bold"/>
              </a:rPr>
              <a:t>Planung einer Exkursion in Berlin</a:t>
            </a:r>
          </a:p>
        </p:txBody>
      </p:sp>
      <p:sp>
        <p:nvSpPr>
          <p:cNvPr name="TextBox 41" id="41"/>
          <p:cNvSpPr txBox="true"/>
          <p:nvPr/>
        </p:nvSpPr>
        <p:spPr>
          <a:xfrm rot="0">
            <a:off x="756000" y="1902235"/>
            <a:ext cx="6048000" cy="909955"/>
          </a:xfrm>
          <a:prstGeom prst="rect">
            <a:avLst/>
          </a:prstGeom>
        </p:spPr>
        <p:txBody>
          <a:bodyPr anchor="t" rtlCol="false" tIns="0" lIns="0" bIns="0" rIns="0">
            <a:spAutoFit/>
          </a:bodyPr>
          <a:lstStyle/>
          <a:p>
            <a:pPr algn="just">
              <a:lnSpc>
                <a:spcPts val="1819"/>
              </a:lnSpc>
            </a:pPr>
            <a:r>
              <a:rPr lang="en-US" sz="1299" b="true">
                <a:solidFill>
                  <a:srgbClr val="000000"/>
                </a:solidFill>
                <a:latin typeface="TT Interphases Bold"/>
                <a:ea typeface="TT Interphases Bold"/>
                <a:cs typeface="TT Interphases Bold"/>
                <a:sym typeface="TT Interphases Bold"/>
              </a:rPr>
              <a:t>Aufgabe 1: </a:t>
            </a:r>
          </a:p>
          <a:p>
            <a:pPr algn="just">
              <a:lnSpc>
                <a:spcPts val="1819"/>
              </a:lnSpc>
            </a:pPr>
            <a:r>
              <a:rPr lang="en-US" sz="1299">
                <a:solidFill>
                  <a:srgbClr val="000000"/>
                </a:solidFill>
                <a:latin typeface="TT Interphases"/>
                <a:ea typeface="TT Interphases"/>
                <a:cs typeface="TT Interphases"/>
                <a:sym typeface="TT Interphases"/>
              </a:rPr>
              <a:t>Nun habt ihr die Exkursion einer anderen Gruppe durchgeführt. Nennt die Standorte, die ihr besucht habt und beschreibt kurz die Aufgaben, die ihr dort ausgefüllt habt. </a:t>
            </a:r>
          </a:p>
        </p:txBody>
      </p:sp>
      <p:sp>
        <p:nvSpPr>
          <p:cNvPr name="TextBox 42" id="42"/>
          <p:cNvSpPr txBox="true"/>
          <p:nvPr/>
        </p:nvSpPr>
        <p:spPr>
          <a:xfrm rot="0">
            <a:off x="756000" y="1085522"/>
            <a:ext cx="6048000" cy="701674"/>
          </a:xfrm>
          <a:prstGeom prst="rect">
            <a:avLst/>
          </a:prstGeom>
        </p:spPr>
        <p:txBody>
          <a:bodyPr anchor="t" rtlCol="false" tIns="0" lIns="0" bIns="0" rIns="0">
            <a:spAutoFit/>
          </a:bodyPr>
          <a:lstStyle/>
          <a:p>
            <a:pPr algn="l">
              <a:lnSpc>
                <a:spcPts val="2800"/>
              </a:lnSpc>
            </a:pPr>
            <a:r>
              <a:rPr lang="en-US" sz="2000" b="true">
                <a:solidFill>
                  <a:srgbClr val="000000"/>
                </a:solidFill>
                <a:latin typeface="Canva Sans Bold"/>
                <a:ea typeface="Canva Sans Bold"/>
                <a:cs typeface="Canva Sans Bold"/>
                <a:sym typeface="Canva Sans Bold"/>
              </a:rPr>
              <a:t>Reflexionsbogen für die Exkursion von: </a:t>
            </a:r>
          </a:p>
          <a:p>
            <a:pPr algn="just">
              <a:lnSpc>
                <a:spcPts val="2800"/>
              </a:lnSpc>
            </a:pPr>
            <a:r>
              <a:rPr lang="en-US" sz="2000" b="true">
                <a:solidFill>
                  <a:srgbClr val="000000"/>
                </a:solidFill>
                <a:latin typeface="Canva Sans Bold"/>
                <a:ea typeface="Canva Sans Bold"/>
                <a:cs typeface="Canva Sans Bold"/>
                <a:sym typeface="Canva Sans Bold"/>
              </a:rPr>
              <a:t>___________________________________________________</a:t>
            </a:r>
          </a:p>
        </p:txBody>
      </p:sp>
      <p:sp>
        <p:nvSpPr>
          <p:cNvPr name="TextBox 43" id="43"/>
          <p:cNvSpPr txBox="true"/>
          <p:nvPr/>
        </p:nvSpPr>
        <p:spPr>
          <a:xfrm rot="0">
            <a:off x="756000" y="6086304"/>
            <a:ext cx="6048000" cy="681355"/>
          </a:xfrm>
          <a:prstGeom prst="rect">
            <a:avLst/>
          </a:prstGeom>
        </p:spPr>
        <p:txBody>
          <a:bodyPr anchor="t" rtlCol="false" tIns="0" lIns="0" bIns="0" rIns="0">
            <a:spAutoFit/>
          </a:bodyPr>
          <a:lstStyle/>
          <a:p>
            <a:pPr algn="just">
              <a:lnSpc>
                <a:spcPts val="1819"/>
              </a:lnSpc>
            </a:pPr>
            <a:r>
              <a:rPr lang="en-US" sz="1299" b="true">
                <a:solidFill>
                  <a:srgbClr val="000000"/>
                </a:solidFill>
                <a:latin typeface="TT Interphases Bold"/>
                <a:ea typeface="TT Interphases Bold"/>
                <a:cs typeface="TT Interphases Bold"/>
                <a:sym typeface="TT Interphases Bold"/>
              </a:rPr>
              <a:t>Aufgabe 2: </a:t>
            </a:r>
          </a:p>
          <a:p>
            <a:pPr algn="just">
              <a:lnSpc>
                <a:spcPts val="1819"/>
              </a:lnSpc>
            </a:pPr>
            <a:r>
              <a:rPr lang="en-US" sz="1299">
                <a:solidFill>
                  <a:srgbClr val="000000"/>
                </a:solidFill>
                <a:latin typeface="TT Interphases"/>
                <a:ea typeface="TT Interphases"/>
                <a:cs typeface="TT Interphases"/>
                <a:sym typeface="TT Interphases"/>
              </a:rPr>
              <a:t>Bewertet die durchgeführte Exkursion. Macht pro Gruppenmitglied ein Kreuz pro Sektor mit einer unterschiedlichen Farbe (je näher an der Mitte, desto besser).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DAGp8FQSdtA</dc:identifier>
  <dcterms:modified xsi:type="dcterms:W3CDTF">2011-08-01T06:04:30Z</dcterms:modified>
  <cp:revision>1</cp:revision>
  <dc:title>Exkursionsplanung</dc:title>
</cp:coreProperties>
</file>